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8" r:id="rId17"/>
    <p:sldId id="279" r:id="rId18"/>
    <p:sldId id="280" r:id="rId19"/>
    <p:sldId id="271" r:id="rId20"/>
    <p:sldId id="272" r:id="rId21"/>
    <p:sldId id="281" r:id="rId22"/>
    <p:sldId id="282" r:id="rId23"/>
    <p:sldId id="283" r:id="rId24"/>
    <p:sldId id="284" r:id="rId25"/>
    <p:sldId id="285" r:id="rId26"/>
    <p:sldId id="286" r:id="rId27"/>
    <p:sldId id="287" r:id="rId28"/>
    <p:sldId id="288" r:id="rId29"/>
    <p:sldId id="273" r:id="rId30"/>
    <p:sldId id="274" r:id="rId31"/>
    <p:sldId id="275" r:id="rId32"/>
    <p:sldId id="276" r:id="rId33"/>
    <p:sldId id="277" r:id="rId34"/>
    <p:sldId id="289" r:id="rId35"/>
    <p:sldId id="290" r:id="rId36"/>
    <p:sldId id="336" r:id="rId37"/>
    <p:sldId id="344" r:id="rId38"/>
    <p:sldId id="337" r:id="rId39"/>
    <p:sldId id="338" r:id="rId40"/>
    <p:sldId id="342" r:id="rId41"/>
    <p:sldId id="339" r:id="rId42"/>
    <p:sldId id="340" r:id="rId43"/>
    <p:sldId id="341" r:id="rId44"/>
    <p:sldId id="343" r:id="rId45"/>
    <p:sldId id="300" r:id="rId46"/>
    <p:sldId id="297" r:id="rId47"/>
    <p:sldId id="345" r:id="rId48"/>
    <p:sldId id="298" r:id="rId49"/>
    <p:sldId id="299" r:id="rId50"/>
    <p:sldId id="346" r:id="rId51"/>
    <p:sldId id="301" r:id="rId52"/>
    <p:sldId id="348" r:id="rId53"/>
    <p:sldId id="360" r:id="rId54"/>
    <p:sldId id="358" r:id="rId55"/>
    <p:sldId id="347" r:id="rId56"/>
    <p:sldId id="303" r:id="rId57"/>
    <p:sldId id="296" r:id="rId58"/>
    <p:sldId id="291" r:id="rId59"/>
    <p:sldId id="292" r:id="rId60"/>
    <p:sldId id="293" r:id="rId61"/>
    <p:sldId id="294" r:id="rId62"/>
    <p:sldId id="305" r:id="rId63"/>
    <p:sldId id="306" r:id="rId64"/>
    <p:sldId id="307" r:id="rId65"/>
    <p:sldId id="308" r:id="rId66"/>
    <p:sldId id="309" r:id="rId67"/>
    <p:sldId id="304"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5" r:id="rId83"/>
    <p:sldId id="324" r:id="rId84"/>
    <p:sldId id="326" r:id="rId85"/>
    <p:sldId id="327" r:id="rId86"/>
    <p:sldId id="328" r:id="rId87"/>
    <p:sldId id="349" r:id="rId88"/>
    <p:sldId id="350" r:id="rId89"/>
    <p:sldId id="351" r:id="rId90"/>
    <p:sldId id="352" r:id="rId91"/>
    <p:sldId id="353" r:id="rId92"/>
    <p:sldId id="354" r:id="rId93"/>
    <p:sldId id="355" r:id="rId94"/>
    <p:sldId id="361" r:id="rId95"/>
    <p:sldId id="329" r:id="rId96"/>
    <p:sldId id="330" r:id="rId97"/>
    <p:sldId id="331" r:id="rId98"/>
    <p:sldId id="332" r:id="rId99"/>
    <p:sldId id="333" r:id="rId100"/>
    <p:sldId id="334" r:id="rId101"/>
    <p:sldId id="335"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97" autoAdjust="0"/>
    <p:restoredTop sz="94660"/>
  </p:normalViewPr>
  <p:slideViewPr>
    <p:cSldViewPr snapToGrid="0">
      <p:cViewPr varScale="1">
        <p:scale>
          <a:sx n="74" d="100"/>
          <a:sy n="74" d="100"/>
        </p:scale>
        <p:origin x="3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07F3B-B8A6-4F4F-9C56-FCF50C9793A4}" type="datetimeFigureOut">
              <a:rPr lang="en-IN" smtClean="0"/>
              <a:t>03-02-2024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1816E-12AD-4EA4-AE70-2022BCD3F485}" type="slidenum">
              <a:rPr lang="en-IN" smtClean="0"/>
              <a:t>‹#›</a:t>
            </a:fld>
            <a:endParaRPr lang="en-IN"/>
          </a:p>
        </p:txBody>
      </p:sp>
    </p:spTree>
    <p:extLst>
      <p:ext uri="{BB962C8B-B14F-4D97-AF65-F5344CB8AC3E}">
        <p14:creationId xmlns:p14="http://schemas.microsoft.com/office/powerpoint/2010/main" val="3254439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21816E-12AD-4EA4-AE70-2022BCD3F485}" type="slidenum">
              <a:rPr lang="en-IN" smtClean="0"/>
              <a:t>18</a:t>
            </a:fld>
            <a:endParaRPr lang="en-IN"/>
          </a:p>
        </p:txBody>
      </p:sp>
    </p:spTree>
    <p:extLst>
      <p:ext uri="{BB962C8B-B14F-4D97-AF65-F5344CB8AC3E}">
        <p14:creationId xmlns:p14="http://schemas.microsoft.com/office/powerpoint/2010/main" val="1460078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76:notes"/>
          <p:cNvSpPr txBox="1"/>
          <p:nvPr/>
        </p:nvSpPr>
        <p:spPr>
          <a:xfrm>
            <a:off x="3973513" y="8832850"/>
            <a:ext cx="3036887" cy="463550"/>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36</a:t>
            </a:fld>
            <a:endParaRPr sz="1200">
              <a:solidFill>
                <a:schemeClr val="dk1"/>
              </a:solidFill>
              <a:latin typeface="Helvetica Neue"/>
              <a:ea typeface="Helvetica Neue"/>
              <a:cs typeface="Helvetica Neue"/>
              <a:sym typeface="Helvetica Neue"/>
            </a:endParaRPr>
          </a:p>
        </p:txBody>
      </p:sp>
      <p:sp>
        <p:nvSpPr>
          <p:cNvPr id="582" name="Google Shape;582;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3" name="Google Shape;583;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1872479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77:notes"/>
          <p:cNvSpPr txBox="1"/>
          <p:nvPr/>
        </p:nvSpPr>
        <p:spPr>
          <a:xfrm>
            <a:off x="3973513" y="8832850"/>
            <a:ext cx="3036887" cy="463550"/>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38</a:t>
            </a:fld>
            <a:endParaRPr sz="1200">
              <a:solidFill>
                <a:schemeClr val="dk1"/>
              </a:solidFill>
              <a:latin typeface="Helvetica Neue"/>
              <a:ea typeface="Helvetica Neue"/>
              <a:cs typeface="Helvetica Neue"/>
              <a:sym typeface="Helvetica Neue"/>
            </a:endParaRPr>
          </a:p>
        </p:txBody>
      </p:sp>
      <p:sp>
        <p:nvSpPr>
          <p:cNvPr id="589" name="Google Shape;589;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0" name="Google Shape;590;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152629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8:notes"/>
          <p:cNvSpPr txBox="1"/>
          <p:nvPr/>
        </p:nvSpPr>
        <p:spPr>
          <a:xfrm>
            <a:off x="3973513" y="8832850"/>
            <a:ext cx="3036887" cy="463550"/>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39</a:t>
            </a:fld>
            <a:endParaRPr sz="1200">
              <a:solidFill>
                <a:schemeClr val="dk1"/>
              </a:solidFill>
              <a:latin typeface="Helvetica Neue"/>
              <a:ea typeface="Helvetica Neue"/>
              <a:cs typeface="Helvetica Neue"/>
              <a:sym typeface="Helvetica Neue"/>
            </a:endParaRPr>
          </a:p>
        </p:txBody>
      </p:sp>
      <p:sp>
        <p:nvSpPr>
          <p:cNvPr id="603" name="Google Shape;60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4" name="Google Shape;604;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3147073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395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79:notes"/>
          <p:cNvSpPr txBox="1"/>
          <p:nvPr/>
        </p:nvSpPr>
        <p:spPr>
          <a:xfrm>
            <a:off x="3973513" y="8832850"/>
            <a:ext cx="3036887" cy="463550"/>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41</a:t>
            </a:fld>
            <a:endParaRPr sz="1200">
              <a:solidFill>
                <a:schemeClr val="dk1"/>
              </a:solidFill>
              <a:latin typeface="Helvetica Neue"/>
              <a:ea typeface="Helvetica Neue"/>
              <a:cs typeface="Helvetica Neue"/>
              <a:sym typeface="Helvetica Neue"/>
            </a:endParaRPr>
          </a:p>
        </p:txBody>
      </p:sp>
      <p:sp>
        <p:nvSpPr>
          <p:cNvPr id="610" name="Google Shape;61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219408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80:notes"/>
          <p:cNvSpPr txBox="1"/>
          <p:nvPr/>
        </p:nvSpPr>
        <p:spPr>
          <a:xfrm>
            <a:off x="3973513" y="8832850"/>
            <a:ext cx="3036887" cy="463550"/>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42</a:t>
            </a:fld>
            <a:endParaRPr sz="1200">
              <a:solidFill>
                <a:schemeClr val="dk1"/>
              </a:solidFill>
              <a:latin typeface="Helvetica Neue"/>
              <a:ea typeface="Helvetica Neue"/>
              <a:cs typeface="Helvetica Neue"/>
              <a:sym typeface="Helvetica Neue"/>
            </a:endParaRPr>
          </a:p>
        </p:txBody>
      </p:sp>
      <p:sp>
        <p:nvSpPr>
          <p:cNvPr id="617" name="Google Shape;617;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8" name="Google Shape;618;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67244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81:notes"/>
          <p:cNvSpPr txBox="1"/>
          <p:nvPr/>
        </p:nvSpPr>
        <p:spPr>
          <a:xfrm>
            <a:off x="3973513" y="8832850"/>
            <a:ext cx="3036887" cy="463550"/>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Helvetica Neue"/>
                <a:ea typeface="Helvetica Neue"/>
                <a:cs typeface="Helvetica Neue"/>
                <a:sym typeface="Helvetica Neue"/>
              </a:rPr>
              <a:t>43</a:t>
            </a:fld>
            <a:endParaRPr sz="1200">
              <a:solidFill>
                <a:schemeClr val="dk1"/>
              </a:solidFill>
              <a:latin typeface="Helvetica Neue"/>
              <a:ea typeface="Helvetica Neue"/>
              <a:cs typeface="Helvetica Neue"/>
              <a:sym typeface="Helvetica Neue"/>
            </a:endParaRPr>
          </a:p>
        </p:txBody>
      </p:sp>
      <p:sp>
        <p:nvSpPr>
          <p:cNvPr id="624" name="Google Shape;62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5" name="Google Shape;625;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390703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5651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A60175-65CC-4CBC-943E-B034DD831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FEE04D22-AF5B-4034-BDD8-EA35DF4314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B6FD1860-52F1-4760-85F3-A859CB8D46BD}"/>
              </a:ext>
            </a:extLst>
          </p:cNvPr>
          <p:cNvSpPr>
            <a:spLocks noGrp="1"/>
          </p:cNvSpPr>
          <p:nvPr>
            <p:ph type="dt" sz="half" idx="10"/>
          </p:nvPr>
        </p:nvSpPr>
        <p:spPr/>
        <p:txBody>
          <a:bodyPr/>
          <a:lstStyle/>
          <a:p>
            <a:fld id="{79DFA973-82F6-40FD-871A-751D7410E324}" type="datetime1">
              <a:rPr lang="en-IN" smtClean="0"/>
              <a:t>03-02-2024</a:t>
            </a:fld>
            <a:endParaRPr lang="en-IN"/>
          </a:p>
        </p:txBody>
      </p:sp>
      <p:sp>
        <p:nvSpPr>
          <p:cNvPr id="5" name="Footer Placeholder 4">
            <a:extLst>
              <a:ext uri="{FF2B5EF4-FFF2-40B4-BE49-F238E27FC236}">
                <a16:creationId xmlns="" xmlns:a16="http://schemas.microsoft.com/office/drawing/2014/main" id="{2846CEB1-9BF8-4CBF-8C10-7555195F9996}"/>
              </a:ext>
            </a:extLst>
          </p:cNvPr>
          <p:cNvSpPr>
            <a:spLocks noGrp="1"/>
          </p:cNvSpPr>
          <p:nvPr>
            <p:ph type="ftr" sz="quarter" idx="11"/>
          </p:nvPr>
        </p:nvSpPr>
        <p:spPr/>
        <p:txBody>
          <a:bodyPr/>
          <a:lstStyle/>
          <a:p>
            <a:r>
              <a:rPr lang="en-IN" smtClean="0"/>
              <a:t>SRM SOC NWC DBMS Unit 1</a:t>
            </a:r>
            <a:endParaRPr lang="en-IN"/>
          </a:p>
        </p:txBody>
      </p:sp>
      <p:sp>
        <p:nvSpPr>
          <p:cNvPr id="6" name="Slide Number Placeholder 5">
            <a:extLst>
              <a:ext uri="{FF2B5EF4-FFF2-40B4-BE49-F238E27FC236}">
                <a16:creationId xmlns="" xmlns:a16="http://schemas.microsoft.com/office/drawing/2014/main" id="{DAD52929-C88F-4DA0-9BB9-14C631A98768}"/>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1532266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96E9A-BA73-4A94-983D-144223669F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EA799E6-FA4C-4580-B147-3978945729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65CB30B-2AF3-4143-A22E-A9172EB170A1}"/>
              </a:ext>
            </a:extLst>
          </p:cNvPr>
          <p:cNvSpPr>
            <a:spLocks noGrp="1"/>
          </p:cNvSpPr>
          <p:nvPr>
            <p:ph type="dt" sz="half" idx="10"/>
          </p:nvPr>
        </p:nvSpPr>
        <p:spPr/>
        <p:txBody>
          <a:bodyPr/>
          <a:lstStyle/>
          <a:p>
            <a:fld id="{7BBA17AF-B370-4DA4-9FA7-1DDF843D2BA3}" type="datetime1">
              <a:rPr lang="en-IN" smtClean="0"/>
              <a:t>03-02-2024</a:t>
            </a:fld>
            <a:endParaRPr lang="en-IN"/>
          </a:p>
        </p:txBody>
      </p:sp>
      <p:sp>
        <p:nvSpPr>
          <p:cNvPr id="5" name="Footer Placeholder 4">
            <a:extLst>
              <a:ext uri="{FF2B5EF4-FFF2-40B4-BE49-F238E27FC236}">
                <a16:creationId xmlns="" xmlns:a16="http://schemas.microsoft.com/office/drawing/2014/main" id="{66BBBA2F-36B7-4316-AD6E-BB478CDE827D}"/>
              </a:ext>
            </a:extLst>
          </p:cNvPr>
          <p:cNvSpPr>
            <a:spLocks noGrp="1"/>
          </p:cNvSpPr>
          <p:nvPr>
            <p:ph type="ftr" sz="quarter" idx="11"/>
          </p:nvPr>
        </p:nvSpPr>
        <p:spPr/>
        <p:txBody>
          <a:bodyPr/>
          <a:lstStyle/>
          <a:p>
            <a:r>
              <a:rPr lang="en-IN" smtClean="0"/>
              <a:t>SRM SOC NWC DBMS Unit 1</a:t>
            </a:r>
            <a:endParaRPr lang="en-IN"/>
          </a:p>
        </p:txBody>
      </p:sp>
      <p:sp>
        <p:nvSpPr>
          <p:cNvPr id="6" name="Slide Number Placeholder 5">
            <a:extLst>
              <a:ext uri="{FF2B5EF4-FFF2-40B4-BE49-F238E27FC236}">
                <a16:creationId xmlns="" xmlns:a16="http://schemas.microsoft.com/office/drawing/2014/main" id="{F537B805-1F9C-4F31-A9ED-FDE3DC0B343D}"/>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187986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8CB7FE7-1DBA-418C-B1D8-BF4BD45F90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73B7DEC-4D74-42F8-B305-4D36106F1C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9DE127A-3342-4177-8F29-C723A9892EF7}"/>
              </a:ext>
            </a:extLst>
          </p:cNvPr>
          <p:cNvSpPr>
            <a:spLocks noGrp="1"/>
          </p:cNvSpPr>
          <p:nvPr>
            <p:ph type="dt" sz="half" idx="10"/>
          </p:nvPr>
        </p:nvSpPr>
        <p:spPr/>
        <p:txBody>
          <a:bodyPr/>
          <a:lstStyle/>
          <a:p>
            <a:fld id="{6F28C05F-1BC9-461F-82E8-EA8B7EF9B241}" type="datetime1">
              <a:rPr lang="en-IN" smtClean="0"/>
              <a:t>03-02-2024</a:t>
            </a:fld>
            <a:endParaRPr lang="en-IN"/>
          </a:p>
        </p:txBody>
      </p:sp>
      <p:sp>
        <p:nvSpPr>
          <p:cNvPr id="5" name="Footer Placeholder 4">
            <a:extLst>
              <a:ext uri="{FF2B5EF4-FFF2-40B4-BE49-F238E27FC236}">
                <a16:creationId xmlns="" xmlns:a16="http://schemas.microsoft.com/office/drawing/2014/main" id="{E616DCBD-F324-4FEE-A3F8-3D684902E8F7}"/>
              </a:ext>
            </a:extLst>
          </p:cNvPr>
          <p:cNvSpPr>
            <a:spLocks noGrp="1"/>
          </p:cNvSpPr>
          <p:nvPr>
            <p:ph type="ftr" sz="quarter" idx="11"/>
          </p:nvPr>
        </p:nvSpPr>
        <p:spPr/>
        <p:txBody>
          <a:bodyPr/>
          <a:lstStyle/>
          <a:p>
            <a:r>
              <a:rPr lang="en-IN" smtClean="0"/>
              <a:t>SRM SOC NWC DBMS Unit 1</a:t>
            </a:r>
            <a:endParaRPr lang="en-IN"/>
          </a:p>
        </p:txBody>
      </p:sp>
      <p:sp>
        <p:nvSpPr>
          <p:cNvPr id="6" name="Slide Number Placeholder 5">
            <a:extLst>
              <a:ext uri="{FF2B5EF4-FFF2-40B4-BE49-F238E27FC236}">
                <a16:creationId xmlns="" xmlns:a16="http://schemas.microsoft.com/office/drawing/2014/main" id="{A2315B69-10A9-49FA-91B6-EE4D4706D1AD}"/>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121550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4D5842-7394-4F44-9229-2D2582547F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F9C7D3F-ACB4-4806-BBA2-DC555A95D1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552EA1E-7AD0-4A74-B7ED-AEA1117C6110}"/>
              </a:ext>
            </a:extLst>
          </p:cNvPr>
          <p:cNvSpPr>
            <a:spLocks noGrp="1"/>
          </p:cNvSpPr>
          <p:nvPr>
            <p:ph type="dt" sz="half" idx="10"/>
          </p:nvPr>
        </p:nvSpPr>
        <p:spPr/>
        <p:txBody>
          <a:bodyPr/>
          <a:lstStyle/>
          <a:p>
            <a:fld id="{D05FF83E-90E8-467D-836D-085E8C9DA3C7}" type="datetime1">
              <a:rPr lang="en-IN" smtClean="0"/>
              <a:t>03-02-2024</a:t>
            </a:fld>
            <a:endParaRPr lang="en-IN"/>
          </a:p>
        </p:txBody>
      </p:sp>
      <p:sp>
        <p:nvSpPr>
          <p:cNvPr id="5" name="Footer Placeholder 4">
            <a:extLst>
              <a:ext uri="{FF2B5EF4-FFF2-40B4-BE49-F238E27FC236}">
                <a16:creationId xmlns="" xmlns:a16="http://schemas.microsoft.com/office/drawing/2014/main" id="{A8FCCAB3-6B02-4215-9D50-FC11356A816D}"/>
              </a:ext>
            </a:extLst>
          </p:cNvPr>
          <p:cNvSpPr>
            <a:spLocks noGrp="1"/>
          </p:cNvSpPr>
          <p:nvPr>
            <p:ph type="ftr" sz="quarter" idx="11"/>
          </p:nvPr>
        </p:nvSpPr>
        <p:spPr/>
        <p:txBody>
          <a:bodyPr/>
          <a:lstStyle/>
          <a:p>
            <a:r>
              <a:rPr lang="en-IN" smtClean="0"/>
              <a:t>SRM SOC NWC DBMS Unit 1</a:t>
            </a:r>
            <a:endParaRPr lang="en-IN"/>
          </a:p>
        </p:txBody>
      </p:sp>
      <p:sp>
        <p:nvSpPr>
          <p:cNvPr id="6" name="Slide Number Placeholder 5">
            <a:extLst>
              <a:ext uri="{FF2B5EF4-FFF2-40B4-BE49-F238E27FC236}">
                <a16:creationId xmlns="" xmlns:a16="http://schemas.microsoft.com/office/drawing/2014/main" id="{89225075-DA2F-4975-9423-5933309A8F99}"/>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1587278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B6CC08-B25C-430C-B0C4-20382EA60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939EAD4-D40B-453C-BB40-412CB4F5C5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2B0230E-8E41-40BA-86E1-820A59C907F7}"/>
              </a:ext>
            </a:extLst>
          </p:cNvPr>
          <p:cNvSpPr>
            <a:spLocks noGrp="1"/>
          </p:cNvSpPr>
          <p:nvPr>
            <p:ph type="dt" sz="half" idx="10"/>
          </p:nvPr>
        </p:nvSpPr>
        <p:spPr/>
        <p:txBody>
          <a:bodyPr/>
          <a:lstStyle/>
          <a:p>
            <a:fld id="{13B20F14-E3CB-4C26-BDB7-21E0358586AF}" type="datetime1">
              <a:rPr lang="en-IN" smtClean="0"/>
              <a:t>03-02-2024</a:t>
            </a:fld>
            <a:endParaRPr lang="en-IN"/>
          </a:p>
        </p:txBody>
      </p:sp>
      <p:sp>
        <p:nvSpPr>
          <p:cNvPr id="5" name="Footer Placeholder 4">
            <a:extLst>
              <a:ext uri="{FF2B5EF4-FFF2-40B4-BE49-F238E27FC236}">
                <a16:creationId xmlns="" xmlns:a16="http://schemas.microsoft.com/office/drawing/2014/main" id="{05FD272B-F5D0-43EA-BA8B-E3B1D62CD9BB}"/>
              </a:ext>
            </a:extLst>
          </p:cNvPr>
          <p:cNvSpPr>
            <a:spLocks noGrp="1"/>
          </p:cNvSpPr>
          <p:nvPr>
            <p:ph type="ftr" sz="quarter" idx="11"/>
          </p:nvPr>
        </p:nvSpPr>
        <p:spPr/>
        <p:txBody>
          <a:bodyPr/>
          <a:lstStyle/>
          <a:p>
            <a:r>
              <a:rPr lang="en-IN" smtClean="0"/>
              <a:t>SRM SOC NWC DBMS Unit 1</a:t>
            </a:r>
            <a:endParaRPr lang="en-IN"/>
          </a:p>
        </p:txBody>
      </p:sp>
      <p:sp>
        <p:nvSpPr>
          <p:cNvPr id="6" name="Slide Number Placeholder 5">
            <a:extLst>
              <a:ext uri="{FF2B5EF4-FFF2-40B4-BE49-F238E27FC236}">
                <a16:creationId xmlns="" xmlns:a16="http://schemas.microsoft.com/office/drawing/2014/main" id="{7ECBA778-C58C-4C72-BEA5-423607B132BD}"/>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409240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C9296A-E760-4B8C-95B9-57466BD3CA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B8DCAF3-30F0-4BCD-B411-A26A7B608B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696E3CB7-2A62-4F83-A46D-D2665AA2C4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0B6E8762-B78A-4548-B463-1A46AD3582E1}"/>
              </a:ext>
            </a:extLst>
          </p:cNvPr>
          <p:cNvSpPr>
            <a:spLocks noGrp="1"/>
          </p:cNvSpPr>
          <p:nvPr>
            <p:ph type="dt" sz="half" idx="10"/>
          </p:nvPr>
        </p:nvSpPr>
        <p:spPr/>
        <p:txBody>
          <a:bodyPr/>
          <a:lstStyle/>
          <a:p>
            <a:fld id="{5668C162-DF2A-4A05-8C3D-3B6181EF4803}" type="datetime1">
              <a:rPr lang="en-IN" smtClean="0"/>
              <a:t>03-02-2024</a:t>
            </a:fld>
            <a:endParaRPr lang="en-IN"/>
          </a:p>
        </p:txBody>
      </p:sp>
      <p:sp>
        <p:nvSpPr>
          <p:cNvPr id="6" name="Footer Placeholder 5">
            <a:extLst>
              <a:ext uri="{FF2B5EF4-FFF2-40B4-BE49-F238E27FC236}">
                <a16:creationId xmlns="" xmlns:a16="http://schemas.microsoft.com/office/drawing/2014/main" id="{A71D7FF5-86A3-4928-A453-6B0D53DE2BD8}"/>
              </a:ext>
            </a:extLst>
          </p:cNvPr>
          <p:cNvSpPr>
            <a:spLocks noGrp="1"/>
          </p:cNvSpPr>
          <p:nvPr>
            <p:ph type="ftr" sz="quarter" idx="11"/>
          </p:nvPr>
        </p:nvSpPr>
        <p:spPr/>
        <p:txBody>
          <a:bodyPr/>
          <a:lstStyle/>
          <a:p>
            <a:r>
              <a:rPr lang="en-IN" smtClean="0"/>
              <a:t>SRM SOC NWC DBMS Unit 1</a:t>
            </a:r>
            <a:endParaRPr lang="en-IN"/>
          </a:p>
        </p:txBody>
      </p:sp>
      <p:sp>
        <p:nvSpPr>
          <p:cNvPr id="7" name="Slide Number Placeholder 6">
            <a:extLst>
              <a:ext uri="{FF2B5EF4-FFF2-40B4-BE49-F238E27FC236}">
                <a16:creationId xmlns="" xmlns:a16="http://schemas.microsoft.com/office/drawing/2014/main" id="{607F6C5E-4611-44F4-A71F-91B701F73213}"/>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3002754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427E46-B487-43CF-AC23-F411CB3861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6A60DD3-DC8D-4809-BE54-8CFE86CF42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7A73C14-B3FE-4C62-88A4-7B6B22368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8E9E1B47-00DD-4780-906F-B009AFF232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80A74DD-0BB0-45C2-9CC0-AF2E35C904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69EB9B48-A162-4AD5-9BB2-DF5B0DA8AF5C}"/>
              </a:ext>
            </a:extLst>
          </p:cNvPr>
          <p:cNvSpPr>
            <a:spLocks noGrp="1"/>
          </p:cNvSpPr>
          <p:nvPr>
            <p:ph type="dt" sz="half" idx="10"/>
          </p:nvPr>
        </p:nvSpPr>
        <p:spPr/>
        <p:txBody>
          <a:bodyPr/>
          <a:lstStyle/>
          <a:p>
            <a:fld id="{B7DE441E-5E89-4182-AD45-4DC754B962E1}" type="datetime1">
              <a:rPr lang="en-IN" smtClean="0"/>
              <a:t>03-02-2024</a:t>
            </a:fld>
            <a:endParaRPr lang="en-IN"/>
          </a:p>
        </p:txBody>
      </p:sp>
      <p:sp>
        <p:nvSpPr>
          <p:cNvPr id="8" name="Footer Placeholder 7">
            <a:extLst>
              <a:ext uri="{FF2B5EF4-FFF2-40B4-BE49-F238E27FC236}">
                <a16:creationId xmlns="" xmlns:a16="http://schemas.microsoft.com/office/drawing/2014/main" id="{41C99AFB-F35D-43E2-B9EA-606B74045602}"/>
              </a:ext>
            </a:extLst>
          </p:cNvPr>
          <p:cNvSpPr>
            <a:spLocks noGrp="1"/>
          </p:cNvSpPr>
          <p:nvPr>
            <p:ph type="ftr" sz="quarter" idx="11"/>
          </p:nvPr>
        </p:nvSpPr>
        <p:spPr/>
        <p:txBody>
          <a:bodyPr/>
          <a:lstStyle/>
          <a:p>
            <a:r>
              <a:rPr lang="en-IN" smtClean="0"/>
              <a:t>SRM SOC NWC DBMS Unit 1</a:t>
            </a:r>
            <a:endParaRPr lang="en-IN"/>
          </a:p>
        </p:txBody>
      </p:sp>
      <p:sp>
        <p:nvSpPr>
          <p:cNvPr id="9" name="Slide Number Placeholder 8">
            <a:extLst>
              <a:ext uri="{FF2B5EF4-FFF2-40B4-BE49-F238E27FC236}">
                <a16:creationId xmlns="" xmlns:a16="http://schemas.microsoft.com/office/drawing/2014/main" id="{7F4A7115-2185-44D2-B136-C167AC5BCDCD}"/>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2449534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3E29A6-EBBA-49D6-A719-30DA5DE34E0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A33BA8C0-25BA-4548-830C-EA4F87427B27}"/>
              </a:ext>
            </a:extLst>
          </p:cNvPr>
          <p:cNvSpPr>
            <a:spLocks noGrp="1"/>
          </p:cNvSpPr>
          <p:nvPr>
            <p:ph type="dt" sz="half" idx="10"/>
          </p:nvPr>
        </p:nvSpPr>
        <p:spPr/>
        <p:txBody>
          <a:bodyPr/>
          <a:lstStyle/>
          <a:p>
            <a:fld id="{753D5654-4994-481B-A330-64A4BD39B535}" type="datetime1">
              <a:rPr lang="en-IN" smtClean="0"/>
              <a:t>03-02-2024</a:t>
            </a:fld>
            <a:endParaRPr lang="en-IN"/>
          </a:p>
        </p:txBody>
      </p:sp>
      <p:sp>
        <p:nvSpPr>
          <p:cNvPr id="4" name="Footer Placeholder 3">
            <a:extLst>
              <a:ext uri="{FF2B5EF4-FFF2-40B4-BE49-F238E27FC236}">
                <a16:creationId xmlns="" xmlns:a16="http://schemas.microsoft.com/office/drawing/2014/main" id="{4922ADD6-E7F4-4AF9-8758-4C16A18B8EF2}"/>
              </a:ext>
            </a:extLst>
          </p:cNvPr>
          <p:cNvSpPr>
            <a:spLocks noGrp="1"/>
          </p:cNvSpPr>
          <p:nvPr>
            <p:ph type="ftr" sz="quarter" idx="11"/>
          </p:nvPr>
        </p:nvSpPr>
        <p:spPr/>
        <p:txBody>
          <a:bodyPr/>
          <a:lstStyle/>
          <a:p>
            <a:r>
              <a:rPr lang="en-IN" smtClean="0"/>
              <a:t>SRM SOC NWC DBMS Unit 1</a:t>
            </a:r>
            <a:endParaRPr lang="en-IN"/>
          </a:p>
        </p:txBody>
      </p:sp>
      <p:sp>
        <p:nvSpPr>
          <p:cNvPr id="5" name="Slide Number Placeholder 4">
            <a:extLst>
              <a:ext uri="{FF2B5EF4-FFF2-40B4-BE49-F238E27FC236}">
                <a16:creationId xmlns="" xmlns:a16="http://schemas.microsoft.com/office/drawing/2014/main" id="{98ACA3E0-84D1-40F1-AB85-F41C60A0A186}"/>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278360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BF244CD-D697-4DC4-8653-BB6400462012}"/>
              </a:ext>
            </a:extLst>
          </p:cNvPr>
          <p:cNvSpPr>
            <a:spLocks noGrp="1"/>
          </p:cNvSpPr>
          <p:nvPr>
            <p:ph type="dt" sz="half" idx="10"/>
          </p:nvPr>
        </p:nvSpPr>
        <p:spPr/>
        <p:txBody>
          <a:bodyPr/>
          <a:lstStyle/>
          <a:p>
            <a:fld id="{C1E38515-76E3-4992-8F50-23ECEB56130A}" type="datetime1">
              <a:rPr lang="en-IN" smtClean="0"/>
              <a:t>03-02-2024</a:t>
            </a:fld>
            <a:endParaRPr lang="en-IN"/>
          </a:p>
        </p:txBody>
      </p:sp>
      <p:sp>
        <p:nvSpPr>
          <p:cNvPr id="3" name="Footer Placeholder 2">
            <a:extLst>
              <a:ext uri="{FF2B5EF4-FFF2-40B4-BE49-F238E27FC236}">
                <a16:creationId xmlns="" xmlns:a16="http://schemas.microsoft.com/office/drawing/2014/main" id="{8D3D9021-E41B-4430-936F-7A8E04612A92}"/>
              </a:ext>
            </a:extLst>
          </p:cNvPr>
          <p:cNvSpPr>
            <a:spLocks noGrp="1"/>
          </p:cNvSpPr>
          <p:nvPr>
            <p:ph type="ftr" sz="quarter" idx="11"/>
          </p:nvPr>
        </p:nvSpPr>
        <p:spPr/>
        <p:txBody>
          <a:bodyPr/>
          <a:lstStyle/>
          <a:p>
            <a:r>
              <a:rPr lang="en-IN" smtClean="0"/>
              <a:t>SRM SOC NWC DBMS Unit 1</a:t>
            </a:r>
            <a:endParaRPr lang="en-IN"/>
          </a:p>
        </p:txBody>
      </p:sp>
      <p:sp>
        <p:nvSpPr>
          <p:cNvPr id="4" name="Slide Number Placeholder 3">
            <a:extLst>
              <a:ext uri="{FF2B5EF4-FFF2-40B4-BE49-F238E27FC236}">
                <a16:creationId xmlns="" xmlns:a16="http://schemas.microsoft.com/office/drawing/2014/main" id="{20163446-19BD-4F48-980A-B73487A540F5}"/>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372712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E6FF73-D938-412C-ADC8-8ADF5B6C3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F479924-9BBA-4461-A7A6-01E3C87DFD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2C8102E-24AD-4FF7-AD67-80C33B8F3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7FDD398-9613-42EE-9743-225EF86DC5F9}"/>
              </a:ext>
            </a:extLst>
          </p:cNvPr>
          <p:cNvSpPr>
            <a:spLocks noGrp="1"/>
          </p:cNvSpPr>
          <p:nvPr>
            <p:ph type="dt" sz="half" idx="10"/>
          </p:nvPr>
        </p:nvSpPr>
        <p:spPr/>
        <p:txBody>
          <a:bodyPr/>
          <a:lstStyle/>
          <a:p>
            <a:fld id="{2788C80F-AB9C-4DD4-AE90-DF076864DF02}" type="datetime1">
              <a:rPr lang="en-IN" smtClean="0"/>
              <a:t>03-02-2024</a:t>
            </a:fld>
            <a:endParaRPr lang="en-IN"/>
          </a:p>
        </p:txBody>
      </p:sp>
      <p:sp>
        <p:nvSpPr>
          <p:cNvPr id="6" name="Footer Placeholder 5">
            <a:extLst>
              <a:ext uri="{FF2B5EF4-FFF2-40B4-BE49-F238E27FC236}">
                <a16:creationId xmlns="" xmlns:a16="http://schemas.microsoft.com/office/drawing/2014/main" id="{7731FC58-0FEB-446B-B404-4D656301C109}"/>
              </a:ext>
            </a:extLst>
          </p:cNvPr>
          <p:cNvSpPr>
            <a:spLocks noGrp="1"/>
          </p:cNvSpPr>
          <p:nvPr>
            <p:ph type="ftr" sz="quarter" idx="11"/>
          </p:nvPr>
        </p:nvSpPr>
        <p:spPr/>
        <p:txBody>
          <a:bodyPr/>
          <a:lstStyle/>
          <a:p>
            <a:r>
              <a:rPr lang="en-IN" smtClean="0"/>
              <a:t>SRM SOC NWC DBMS Unit 1</a:t>
            </a:r>
            <a:endParaRPr lang="en-IN"/>
          </a:p>
        </p:txBody>
      </p:sp>
      <p:sp>
        <p:nvSpPr>
          <p:cNvPr id="7" name="Slide Number Placeholder 6">
            <a:extLst>
              <a:ext uri="{FF2B5EF4-FFF2-40B4-BE49-F238E27FC236}">
                <a16:creationId xmlns="" xmlns:a16="http://schemas.microsoft.com/office/drawing/2014/main" id="{2614C836-FB5C-416D-B34E-FA08366145AB}"/>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85677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289BC5-3194-430D-A296-B229E744E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CCB15EA0-35BA-45D0-95AD-6D5B34A4E5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AC935B9C-8F3A-4B47-BC17-638DD8811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7558323-16DF-48CA-B5E2-4E84A380058B}"/>
              </a:ext>
            </a:extLst>
          </p:cNvPr>
          <p:cNvSpPr>
            <a:spLocks noGrp="1"/>
          </p:cNvSpPr>
          <p:nvPr>
            <p:ph type="dt" sz="half" idx="10"/>
          </p:nvPr>
        </p:nvSpPr>
        <p:spPr/>
        <p:txBody>
          <a:bodyPr/>
          <a:lstStyle/>
          <a:p>
            <a:fld id="{C2B69CEE-E9F7-4A88-A64A-3F45EC7E6FE3}" type="datetime1">
              <a:rPr lang="en-IN" smtClean="0"/>
              <a:t>03-02-2024</a:t>
            </a:fld>
            <a:endParaRPr lang="en-IN"/>
          </a:p>
        </p:txBody>
      </p:sp>
      <p:sp>
        <p:nvSpPr>
          <p:cNvPr id="6" name="Footer Placeholder 5">
            <a:extLst>
              <a:ext uri="{FF2B5EF4-FFF2-40B4-BE49-F238E27FC236}">
                <a16:creationId xmlns="" xmlns:a16="http://schemas.microsoft.com/office/drawing/2014/main" id="{E8BEC052-6857-4045-92D6-025A5AB69435}"/>
              </a:ext>
            </a:extLst>
          </p:cNvPr>
          <p:cNvSpPr>
            <a:spLocks noGrp="1"/>
          </p:cNvSpPr>
          <p:nvPr>
            <p:ph type="ftr" sz="quarter" idx="11"/>
          </p:nvPr>
        </p:nvSpPr>
        <p:spPr/>
        <p:txBody>
          <a:bodyPr/>
          <a:lstStyle/>
          <a:p>
            <a:r>
              <a:rPr lang="en-IN" smtClean="0"/>
              <a:t>SRM SOC NWC DBMS Unit 1</a:t>
            </a:r>
            <a:endParaRPr lang="en-IN"/>
          </a:p>
        </p:txBody>
      </p:sp>
      <p:sp>
        <p:nvSpPr>
          <p:cNvPr id="7" name="Slide Number Placeholder 6">
            <a:extLst>
              <a:ext uri="{FF2B5EF4-FFF2-40B4-BE49-F238E27FC236}">
                <a16:creationId xmlns="" xmlns:a16="http://schemas.microsoft.com/office/drawing/2014/main" id="{A094AD4E-6F88-4B38-829D-1895686F2798}"/>
              </a:ext>
            </a:extLst>
          </p:cNvPr>
          <p:cNvSpPr>
            <a:spLocks noGrp="1"/>
          </p:cNvSpPr>
          <p:nvPr>
            <p:ph type="sldNum" sz="quarter" idx="12"/>
          </p:nvPr>
        </p:nvSpPr>
        <p:spPr/>
        <p:txBody>
          <a:bodyPr/>
          <a:lstStyle/>
          <a:p>
            <a:fld id="{89479D03-9D5D-4D1A-B496-AE4979AF298E}" type="slidenum">
              <a:rPr lang="en-IN" smtClean="0"/>
              <a:t>‹#›</a:t>
            </a:fld>
            <a:endParaRPr lang="en-IN"/>
          </a:p>
        </p:txBody>
      </p:sp>
    </p:spTree>
    <p:extLst>
      <p:ext uri="{BB962C8B-B14F-4D97-AF65-F5344CB8AC3E}">
        <p14:creationId xmlns:p14="http://schemas.microsoft.com/office/powerpoint/2010/main" val="379314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9184D57-B88F-4771-B6D6-BD2D4D775E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E62D604-7D02-428C-A659-501C96E23B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C3CB847-7027-4C14-B52A-00545F295C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6CAC8-69A2-49A0-9B9A-42DBAAFF7913}" type="datetime1">
              <a:rPr lang="en-IN" smtClean="0"/>
              <a:t>03-02-2024</a:t>
            </a:fld>
            <a:endParaRPr lang="en-IN"/>
          </a:p>
        </p:txBody>
      </p:sp>
      <p:sp>
        <p:nvSpPr>
          <p:cNvPr id="5" name="Footer Placeholder 4">
            <a:extLst>
              <a:ext uri="{FF2B5EF4-FFF2-40B4-BE49-F238E27FC236}">
                <a16:creationId xmlns="" xmlns:a16="http://schemas.microsoft.com/office/drawing/2014/main" id="{06A9BC08-70A9-46A8-8CA8-EB25F0D8D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SRM SOC NWC DBMS Unit 1</a:t>
            </a:r>
            <a:endParaRPr lang="en-IN"/>
          </a:p>
        </p:txBody>
      </p:sp>
      <p:sp>
        <p:nvSpPr>
          <p:cNvPr id="6" name="Slide Number Placeholder 5">
            <a:extLst>
              <a:ext uri="{FF2B5EF4-FFF2-40B4-BE49-F238E27FC236}">
                <a16:creationId xmlns="" xmlns:a16="http://schemas.microsoft.com/office/drawing/2014/main" id="{4230ACAE-55A2-4FAB-8F4A-C64D8B9038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79D03-9D5D-4D1A-B496-AE4979AF298E}" type="slidenum">
              <a:rPr lang="en-IN" smtClean="0"/>
              <a:t>‹#›</a:t>
            </a:fld>
            <a:endParaRPr lang="en-IN"/>
          </a:p>
        </p:txBody>
      </p:sp>
    </p:spTree>
    <p:extLst>
      <p:ext uri="{BB962C8B-B14F-4D97-AF65-F5344CB8AC3E}">
        <p14:creationId xmlns:p14="http://schemas.microsoft.com/office/powerpoint/2010/main" val="2642009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honthenet.com/sqlite/select.ph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geeksforgeeks.org/sql-tutoria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D4906370-1564-49FA-A802-58546B3922D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 xmlns:a16="http://schemas.microsoft.com/office/drawing/2014/main" id="{8ABD9655-00D8-4CC0-BEB4-E26539FBE040}"/>
              </a:ext>
            </a:extLst>
          </p:cNvPr>
          <p:cNvPicPr>
            <a:picLocks noChangeAspect="1"/>
          </p:cNvPicPr>
          <p:nvPr/>
        </p:nvPicPr>
        <p:blipFill rotWithShape="1">
          <a:blip r:embed="rId2">
            <a:alphaModFix amt="55000"/>
          </a:blip>
          <a:srcRect t="4066" b="1792"/>
          <a:stretch/>
        </p:blipFill>
        <p:spPr>
          <a:xfrm>
            <a:off x="20" y="10"/>
            <a:ext cx="12191980" cy="6857990"/>
          </a:xfrm>
          <a:prstGeom prst="rect">
            <a:avLst/>
          </a:prstGeom>
        </p:spPr>
      </p:pic>
      <p:sp>
        <p:nvSpPr>
          <p:cNvPr id="18" name="Oval 17">
            <a:extLst>
              <a:ext uri="{FF2B5EF4-FFF2-40B4-BE49-F238E27FC236}">
                <a16:creationId xmlns="" xmlns:a16="http://schemas.microsoft.com/office/drawing/2014/main" id="{EF640709-BDFD-453B-B75D-6212E7A870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5C2FAE8-D75A-44A5-BBBB-4FB9A358ECA0}"/>
              </a:ext>
            </a:extLst>
          </p:cNvPr>
          <p:cNvSpPr>
            <a:spLocks noGrp="1"/>
          </p:cNvSpPr>
          <p:nvPr>
            <p:ph type="ctrTitle"/>
          </p:nvPr>
        </p:nvSpPr>
        <p:spPr>
          <a:xfrm>
            <a:off x="3577192" y="1032483"/>
            <a:ext cx="5037616" cy="2982360"/>
          </a:xfrm>
        </p:spPr>
        <p:txBody>
          <a:bodyPr>
            <a:normAutofit/>
          </a:bodyPr>
          <a:lstStyle/>
          <a:p>
            <a:r>
              <a:rPr lang="en-IN" dirty="0"/>
              <a:t>DBMS                          Introduction</a:t>
            </a:r>
          </a:p>
        </p:txBody>
      </p:sp>
      <p:sp>
        <p:nvSpPr>
          <p:cNvPr id="3" name="Subtitle 2">
            <a:extLst>
              <a:ext uri="{FF2B5EF4-FFF2-40B4-BE49-F238E27FC236}">
                <a16:creationId xmlns="" xmlns:a16="http://schemas.microsoft.com/office/drawing/2014/main" id="{F990986C-B740-4C2E-8481-1AC9FD27C757}"/>
              </a:ext>
            </a:extLst>
          </p:cNvPr>
          <p:cNvSpPr>
            <a:spLocks noGrp="1"/>
          </p:cNvSpPr>
          <p:nvPr>
            <p:ph type="subTitle" idx="1"/>
          </p:nvPr>
        </p:nvSpPr>
        <p:spPr>
          <a:xfrm>
            <a:off x="3577192" y="4106918"/>
            <a:ext cx="5037616" cy="1655762"/>
          </a:xfrm>
        </p:spPr>
        <p:txBody>
          <a:bodyPr>
            <a:normAutofit/>
          </a:bodyPr>
          <a:lstStyle/>
          <a:p>
            <a:r>
              <a:rPr lang="en-IN"/>
              <a:t>Unit - 1</a:t>
            </a:r>
          </a:p>
        </p:txBody>
      </p:sp>
      <p:sp>
        <p:nvSpPr>
          <p:cNvPr id="20" name="Arc 19">
            <a:extLst>
              <a:ext uri="{FF2B5EF4-FFF2-40B4-BE49-F238E27FC236}">
                <a16:creationId xmlns="" xmlns:a16="http://schemas.microsoft.com/office/drawing/2014/main" id="{B4019478-3FDC-438C-8848-1D7DA864AF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21">
            <a:extLst>
              <a:ext uri="{FF2B5EF4-FFF2-40B4-BE49-F238E27FC236}">
                <a16:creationId xmlns="" xmlns:a16="http://schemas.microsoft.com/office/drawing/2014/main" id="{FE406479-1D57-4209-B128-3C81746247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A54F2211-4C01-4172-8A32-4F62FFC5409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9922100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3018E0-BFCD-4CB1-8B07-C6F9AB0FE9C8}"/>
              </a:ext>
            </a:extLst>
          </p:cNvPr>
          <p:cNvSpPr>
            <a:spLocks noGrp="1"/>
          </p:cNvSpPr>
          <p:nvPr>
            <p:ph type="title"/>
          </p:nvPr>
        </p:nvSpPr>
        <p:spPr>
          <a:xfrm>
            <a:off x="838200" y="147012"/>
            <a:ext cx="10515600" cy="624776"/>
          </a:xfrm>
        </p:spPr>
        <p:txBody>
          <a:bodyPr/>
          <a:lstStyle/>
          <a:p>
            <a:pPr algn="ctr"/>
            <a:r>
              <a:rPr lang="en-IN" sz="3200" dirty="0">
                <a:latin typeface="Times New Roman" panose="02020603050405020304" pitchFamily="18" charset="0"/>
                <a:cs typeface="Times New Roman" panose="02020603050405020304" pitchFamily="18" charset="0"/>
              </a:rPr>
              <a:t>Instances and Schemas</a:t>
            </a:r>
          </a:p>
        </p:txBody>
      </p:sp>
      <p:sp>
        <p:nvSpPr>
          <p:cNvPr id="3" name="Content Placeholder 2">
            <a:extLst>
              <a:ext uri="{FF2B5EF4-FFF2-40B4-BE49-F238E27FC236}">
                <a16:creationId xmlns="" xmlns:a16="http://schemas.microsoft.com/office/drawing/2014/main" id="{B43498A8-A1F3-429E-8003-9993AB6C0D4B}"/>
              </a:ext>
            </a:extLst>
          </p:cNvPr>
          <p:cNvSpPr>
            <a:spLocks noGrp="1"/>
          </p:cNvSpPr>
          <p:nvPr>
            <p:ph idx="1"/>
          </p:nvPr>
        </p:nvSpPr>
        <p:spPr>
          <a:xfrm>
            <a:off x="469783" y="771788"/>
            <a:ext cx="11409027" cy="5805181"/>
          </a:xfrm>
        </p:spPr>
        <p:txBody>
          <a:bodyPr>
            <a:normAutofit fontScale="92500" lnSpcReduction="10000"/>
          </a:bodyPr>
          <a:lstStyle/>
          <a:p>
            <a:pPr algn="just"/>
            <a:r>
              <a:rPr lang="en-IN" sz="2000" b="1" dirty="0">
                <a:latin typeface="Times New Roman" panose="02020603050405020304" pitchFamily="18" charset="0"/>
                <a:cs typeface="Times New Roman" panose="02020603050405020304" pitchFamily="18" charset="0"/>
              </a:rPr>
              <a:t>Instance: </a:t>
            </a:r>
            <a:r>
              <a:rPr lang="en-US" sz="2000" dirty="0">
                <a:latin typeface="Times New Roman" panose="02020603050405020304" pitchFamily="18" charset="0"/>
                <a:cs typeface="Times New Roman" panose="02020603050405020304" pitchFamily="18" charset="0"/>
              </a:rPr>
              <a:t>The collection of information stored in the database at a particular moment.</a:t>
            </a:r>
          </a:p>
          <a:p>
            <a:pPr algn="just"/>
            <a:r>
              <a:rPr lang="en-IN" sz="2000" b="1" dirty="0">
                <a:latin typeface="Times New Roman" panose="02020603050405020304" pitchFamily="18" charset="0"/>
                <a:cs typeface="Times New Roman" panose="02020603050405020304" pitchFamily="18" charset="0"/>
              </a:rPr>
              <a:t>Schema: </a:t>
            </a:r>
            <a:r>
              <a:rPr lang="en-US" sz="2000" dirty="0">
                <a:latin typeface="Times New Roman" panose="02020603050405020304" pitchFamily="18" charset="0"/>
                <a:cs typeface="Times New Roman" panose="02020603050405020304" pitchFamily="18" charset="0"/>
              </a:rPr>
              <a:t>The overall design of the database is called the database schema.</a:t>
            </a:r>
          </a:p>
          <a:p>
            <a:pPr algn="just"/>
            <a:r>
              <a:rPr lang="en-US" sz="2000" dirty="0">
                <a:latin typeface="Times New Roman" panose="02020603050405020304" pitchFamily="18" charset="0"/>
                <a:cs typeface="Times New Roman" panose="02020603050405020304" pitchFamily="18" charset="0"/>
              </a:rPr>
              <a:t>The concept of database schemas and instances can be understood by analogy to a program written in a programming language.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a:t>
            </a:r>
            <a:r>
              <a:rPr lang="en-US" sz="2000" b="1" dirty="0">
                <a:solidFill>
                  <a:srgbClr val="0070C0"/>
                </a:solidFill>
                <a:latin typeface="Times New Roman" panose="02020603050405020304" pitchFamily="18" charset="0"/>
                <a:cs typeface="Times New Roman" panose="02020603050405020304" pitchFamily="18" charset="0"/>
              </a:rPr>
              <a:t>database schema</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corresponds to the </a:t>
            </a:r>
            <a:r>
              <a:rPr lang="en-US" sz="2000" b="1" dirty="0">
                <a:solidFill>
                  <a:srgbClr val="0070C0"/>
                </a:solidFill>
                <a:latin typeface="Times New Roman" panose="02020603050405020304" pitchFamily="18" charset="0"/>
                <a:cs typeface="Times New Roman" panose="02020603050405020304" pitchFamily="18" charset="0"/>
              </a:rPr>
              <a:t>variable declarations </a:t>
            </a:r>
            <a:r>
              <a:rPr lang="en-US" sz="2000" dirty="0">
                <a:latin typeface="Times New Roman" panose="02020603050405020304" pitchFamily="18" charset="0"/>
                <a:cs typeface="Times New Roman" panose="02020603050405020304" pitchFamily="18" charset="0"/>
              </a:rPr>
              <a:t>(along with associated type definitions) in a program.</a:t>
            </a:r>
          </a:p>
          <a:p>
            <a:pPr algn="just"/>
            <a:r>
              <a:rPr lang="en-US" sz="2000" dirty="0">
                <a:latin typeface="Times New Roman" panose="02020603050405020304" pitchFamily="18" charset="0"/>
                <a:cs typeface="Times New Roman" panose="02020603050405020304" pitchFamily="18" charset="0"/>
              </a:rPr>
              <a:t>The </a:t>
            </a:r>
            <a:r>
              <a:rPr lang="en-US" sz="2000" b="1" dirty="0">
                <a:solidFill>
                  <a:srgbClr val="0070C0"/>
                </a:solidFill>
                <a:latin typeface="Times New Roman" panose="02020603050405020304" pitchFamily="18" charset="0"/>
                <a:cs typeface="Times New Roman" panose="02020603050405020304" pitchFamily="18" charset="0"/>
              </a:rPr>
              <a:t>values of the variables </a:t>
            </a:r>
            <a:r>
              <a:rPr lang="en-US" sz="2000" dirty="0">
                <a:latin typeface="Times New Roman" panose="02020603050405020304" pitchFamily="18" charset="0"/>
                <a:cs typeface="Times New Roman" panose="02020603050405020304" pitchFamily="18" charset="0"/>
              </a:rPr>
              <a:t>in a program at a point in time correspond to an </a:t>
            </a:r>
            <a:r>
              <a:rPr lang="en-US" sz="2000" b="1" dirty="0">
                <a:solidFill>
                  <a:srgbClr val="0070C0"/>
                </a:solidFill>
                <a:latin typeface="Times New Roman" panose="02020603050405020304" pitchFamily="18" charset="0"/>
                <a:cs typeface="Times New Roman" panose="02020603050405020304" pitchFamily="18" charset="0"/>
              </a:rPr>
              <a:t>instance</a:t>
            </a:r>
            <a:r>
              <a:rPr lang="en-US" sz="2000" dirty="0">
                <a:latin typeface="Times New Roman" panose="02020603050405020304" pitchFamily="18" charset="0"/>
                <a:cs typeface="Times New Roman" panose="02020603050405020304" pitchFamily="18" charset="0"/>
              </a:rPr>
              <a:t> of a database schema.</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Physical schema: </a:t>
            </a:r>
            <a:r>
              <a:rPr lang="en-US" sz="2000" dirty="0">
                <a:latin typeface="Times New Roman" panose="02020603050405020304" pitchFamily="18" charset="0"/>
                <a:cs typeface="Times New Roman" panose="02020603050405020304" pitchFamily="18" charset="0"/>
              </a:rPr>
              <a:t>Describes the database design at the physical level.</a:t>
            </a:r>
          </a:p>
          <a:p>
            <a:pPr algn="just"/>
            <a:r>
              <a:rPr lang="en-US" sz="2000" b="1" dirty="0">
                <a:latin typeface="Times New Roman" panose="02020603050405020304" pitchFamily="18" charset="0"/>
                <a:cs typeface="Times New Roman" panose="02020603050405020304" pitchFamily="18" charset="0"/>
              </a:rPr>
              <a:t>Logical schema: </a:t>
            </a:r>
            <a:r>
              <a:rPr lang="en-US" sz="2000" dirty="0">
                <a:latin typeface="Times New Roman" panose="02020603050405020304" pitchFamily="18" charset="0"/>
                <a:cs typeface="Times New Roman" panose="02020603050405020304" pitchFamily="18" charset="0"/>
              </a:rPr>
              <a:t>Describes the database design at the logical level</a:t>
            </a:r>
            <a:r>
              <a:rPr lang="en-US" sz="1400" dirty="0"/>
              <a:t>.</a:t>
            </a:r>
          </a:p>
          <a:p>
            <a:pPr algn="just"/>
            <a:r>
              <a:rPr lang="en-IN" sz="2000" b="1" dirty="0">
                <a:latin typeface="Times New Roman" panose="02020603050405020304" pitchFamily="18" charset="0"/>
                <a:cs typeface="Times New Roman" panose="02020603050405020304" pitchFamily="18" charset="0"/>
              </a:rPr>
              <a:t>Subschemas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database may also have several schemas at the view level.</a:t>
            </a:r>
          </a:p>
          <a:p>
            <a:pPr algn="just" eaLnBrk="1" fontAlgn="auto" hangingPunct="1">
              <a:spcAft>
                <a:spcPts val="0"/>
              </a:spcAft>
              <a:defRPr/>
            </a:pPr>
            <a:endParaRPr lang="en-US" sz="2100" b="1" dirty="0">
              <a:latin typeface="Times New Roman" panose="02020603050405020304" pitchFamily="18" charset="0"/>
              <a:cs typeface="Times New Roman" panose="02020603050405020304" pitchFamily="18" charset="0"/>
            </a:endParaRPr>
          </a:p>
          <a:p>
            <a:pPr algn="just" eaLnBrk="1" fontAlgn="auto" hangingPunct="1">
              <a:spcAft>
                <a:spcPts val="0"/>
              </a:spcAft>
              <a:defRPr/>
            </a:pPr>
            <a:r>
              <a:rPr lang="en-US" sz="2100" b="1" dirty="0">
                <a:latin typeface="Times New Roman" panose="02020603050405020304" pitchFamily="18" charset="0"/>
                <a:cs typeface="Times New Roman" panose="02020603050405020304" pitchFamily="18" charset="0"/>
              </a:rPr>
              <a:t>Physical Data Independence:</a:t>
            </a:r>
            <a:r>
              <a:rPr lang="en-US" sz="2100" dirty="0">
                <a:latin typeface="Times New Roman" panose="02020603050405020304" pitchFamily="18" charset="0"/>
                <a:cs typeface="Times New Roman" panose="02020603050405020304" pitchFamily="18" charset="0"/>
              </a:rPr>
              <a:t> The ability to modify the physical schema without changing the logical schema.</a:t>
            </a:r>
          </a:p>
          <a:p>
            <a:pPr lvl="1" algn="just" eaLnBrk="1" fontAlgn="auto" hangingPunct="1">
              <a:spcAft>
                <a:spcPts val="0"/>
              </a:spcAft>
              <a:defRPr/>
            </a:pPr>
            <a:r>
              <a:rPr lang="en-US" sz="2100" dirty="0">
                <a:latin typeface="Times New Roman" panose="02020603050405020304" pitchFamily="18" charset="0"/>
                <a:cs typeface="Times New Roman" panose="02020603050405020304" pitchFamily="18" charset="0"/>
              </a:rPr>
              <a:t>Applications depend on the logical schema.</a:t>
            </a:r>
          </a:p>
          <a:p>
            <a:pPr lvl="1" algn="just" eaLnBrk="1" fontAlgn="auto" hangingPunct="1">
              <a:spcAft>
                <a:spcPts val="0"/>
              </a:spcAft>
              <a:defRPr/>
            </a:pPr>
            <a:r>
              <a:rPr lang="en-US" sz="2100" dirty="0">
                <a:latin typeface="Times New Roman" panose="02020603050405020304" pitchFamily="18" charset="0"/>
                <a:cs typeface="Times New Roman" panose="02020603050405020304" pitchFamily="18" charset="0"/>
              </a:rPr>
              <a:t>In general, the interfaces between the various levels and components should be well defined so that changes in some parts do not seriously influence others.</a:t>
            </a:r>
          </a:p>
          <a:p>
            <a:pPr algn="just"/>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3557DCD6-CCB0-484A-946B-20B72B565916}"/>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9565294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5C5E39-DE13-43DB-81C1-D6D6C716F891}"/>
              </a:ext>
            </a:extLst>
          </p:cNvPr>
          <p:cNvSpPr>
            <a:spLocks noGrp="1"/>
          </p:cNvSpPr>
          <p:nvPr>
            <p:ph type="title"/>
          </p:nvPr>
        </p:nvSpPr>
        <p:spPr>
          <a:xfrm>
            <a:off x="838200" y="365126"/>
            <a:ext cx="10515600" cy="792556"/>
          </a:xfrm>
        </p:spPr>
        <p:txBody>
          <a:bodyPr>
            <a:normAutofit fontScale="90000"/>
          </a:bodyPr>
          <a:lstStyle/>
          <a:p>
            <a:pPr algn="ctr"/>
            <a:r>
              <a:rPr lang="en-IN" sz="3200" i="0" dirty="0">
                <a:effectLst/>
                <a:latin typeface="Times New Roman" panose="02020603050405020304" pitchFamily="18" charset="0"/>
                <a:cs typeface="Times New Roman" panose="02020603050405020304" pitchFamily="18" charset="0"/>
              </a:rPr>
              <a:t>Commands in DCL</a:t>
            </a:r>
            <a:br>
              <a:rPr lang="en-IN" sz="3200" i="0" dirty="0">
                <a:effectLst/>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37799EF0-34EE-4648-B836-8C48F9DE0435}"/>
              </a:ext>
            </a:extLst>
          </p:cNvPr>
          <p:cNvSpPr>
            <a:spLocks noGrp="1"/>
          </p:cNvSpPr>
          <p:nvPr>
            <p:ph idx="1"/>
          </p:nvPr>
        </p:nvSpPr>
        <p:spPr>
          <a:xfrm>
            <a:off x="838200" y="897622"/>
            <a:ext cx="10897998" cy="5478011"/>
          </a:xfrm>
        </p:spPr>
        <p:txBody>
          <a:bodyPr>
            <a:normAutofit/>
          </a:bodyPr>
          <a:lstStyle/>
          <a:p>
            <a:pPr marL="0" indent="0" algn="just" fontAlgn="base">
              <a:buNone/>
            </a:pPr>
            <a:r>
              <a:rPr lang="en-US" sz="2000" i="0" dirty="0">
                <a:effectLst/>
                <a:latin typeface="Times New Roman" panose="02020603050405020304" pitchFamily="18" charset="0"/>
                <a:cs typeface="Times New Roman" panose="02020603050405020304" pitchFamily="18" charset="0"/>
              </a:rPr>
              <a:t>The two most important DCL commands are</a:t>
            </a:r>
          </a:p>
          <a:p>
            <a:pPr lvl="1" algn="just" fontAlgn="base"/>
            <a:r>
              <a:rPr lang="en-US" sz="1800" i="0" dirty="0">
                <a:effectLst/>
                <a:latin typeface="Times New Roman" panose="02020603050405020304" pitchFamily="18" charset="0"/>
                <a:cs typeface="Times New Roman" panose="02020603050405020304" pitchFamily="18" charset="0"/>
              </a:rPr>
              <a:t>GRANT</a:t>
            </a:r>
          </a:p>
          <a:p>
            <a:pPr lvl="1" algn="just" fontAlgn="base"/>
            <a:r>
              <a:rPr lang="en-US" sz="1800" i="0" dirty="0">
                <a:effectLst/>
                <a:latin typeface="Times New Roman" panose="02020603050405020304" pitchFamily="18" charset="0"/>
                <a:cs typeface="Times New Roman" panose="02020603050405020304" pitchFamily="18" charset="0"/>
              </a:rPr>
              <a:t>REVOKE</a:t>
            </a:r>
          </a:p>
          <a:p>
            <a:pPr marL="0" indent="0" algn="just" fontAlgn="base">
              <a:buNone/>
            </a:pPr>
            <a:r>
              <a:rPr lang="en-US" sz="2000" b="1" dirty="0">
                <a:latin typeface="Times New Roman" panose="02020603050405020304" pitchFamily="18" charset="0"/>
                <a:cs typeface="Times New Roman" panose="02020603050405020304" pitchFamily="18" charset="0"/>
              </a:rPr>
              <a:t>GRANT</a:t>
            </a:r>
          </a:p>
          <a:p>
            <a:pPr algn="just" fontAlgn="base"/>
            <a:r>
              <a:rPr lang="en-US" sz="2000" dirty="0">
                <a:latin typeface="Times New Roman" panose="02020603050405020304" pitchFamily="18" charset="0"/>
                <a:cs typeface="Times New Roman" panose="02020603050405020304" pitchFamily="18" charset="0"/>
              </a:rPr>
              <a:t>This command is used to grant permission to the user to perform a particular operation on a particular object. </a:t>
            </a:r>
          </a:p>
          <a:p>
            <a:pPr algn="just" fontAlgn="base"/>
            <a:r>
              <a:rPr lang="en-US" sz="2000" dirty="0">
                <a:latin typeface="Times New Roman" panose="02020603050405020304" pitchFamily="18" charset="0"/>
                <a:cs typeface="Times New Roman" panose="02020603050405020304" pitchFamily="18" charset="0"/>
              </a:rPr>
              <a:t>If you are a database administrator and you want to restrict user accessibility such as one who only views the data or may only update the data. You can give the privilege permission to the users.</a:t>
            </a:r>
          </a:p>
          <a:p>
            <a:pPr marL="0" indent="0" algn="just" fontAlgn="base">
              <a:buNone/>
            </a:pPr>
            <a:r>
              <a:rPr lang="en-IN" sz="2000" b="1" dirty="0">
                <a:latin typeface="Times New Roman" panose="02020603050405020304" pitchFamily="18" charset="0"/>
                <a:cs typeface="Times New Roman" panose="02020603050405020304" pitchFamily="18" charset="0"/>
              </a:rPr>
              <a:t>Syntax</a:t>
            </a:r>
          </a:p>
          <a:p>
            <a:pPr marL="0" indent="0" algn="ctr" fontAlgn="base">
              <a:buNone/>
            </a:pPr>
            <a:r>
              <a:rPr lang="en-US" altLang="en-US" sz="2000" dirty="0">
                <a:solidFill>
                  <a:srgbClr val="C00000"/>
                </a:solidFill>
                <a:latin typeface="Times New Roman" panose="02020603050405020304" pitchFamily="18" charset="0"/>
                <a:cs typeface="Times New Roman" panose="02020603050405020304" pitchFamily="18" charset="0"/>
              </a:rPr>
              <a:t>GRANT </a:t>
            </a:r>
            <a:r>
              <a:rPr lang="en-US" altLang="en-US" sz="2000" dirty="0" err="1">
                <a:solidFill>
                  <a:srgbClr val="C00000"/>
                </a:solidFill>
                <a:latin typeface="Times New Roman" panose="02020603050405020304" pitchFamily="18" charset="0"/>
                <a:cs typeface="Times New Roman" panose="02020603050405020304" pitchFamily="18" charset="0"/>
              </a:rPr>
              <a:t>privilege_list</a:t>
            </a:r>
            <a:r>
              <a:rPr lang="en-US" altLang="en-US" sz="2000" dirty="0">
                <a:solidFill>
                  <a:srgbClr val="C00000"/>
                </a:solidFill>
                <a:latin typeface="Times New Roman" panose="02020603050405020304" pitchFamily="18" charset="0"/>
                <a:cs typeface="Times New Roman" panose="02020603050405020304" pitchFamily="18" charset="0"/>
              </a:rPr>
              <a:t> ON </a:t>
            </a:r>
            <a:r>
              <a:rPr lang="en-US" altLang="en-US" sz="2000" dirty="0" err="1">
                <a:solidFill>
                  <a:srgbClr val="C00000"/>
                </a:solidFill>
                <a:latin typeface="Times New Roman" panose="02020603050405020304" pitchFamily="18" charset="0"/>
                <a:cs typeface="Times New Roman" panose="02020603050405020304" pitchFamily="18" charset="0"/>
              </a:rPr>
              <a:t>Object_name</a:t>
            </a:r>
            <a:r>
              <a:rPr lang="en-US" altLang="en-US" sz="2000" dirty="0">
                <a:solidFill>
                  <a:srgbClr val="C00000"/>
                </a:solidFill>
                <a:latin typeface="Times New Roman" panose="02020603050405020304" pitchFamily="18" charset="0"/>
                <a:cs typeface="Times New Roman" panose="02020603050405020304" pitchFamily="18" charset="0"/>
              </a:rPr>
              <a:t> TO </a:t>
            </a:r>
            <a:r>
              <a:rPr lang="en-US" altLang="en-US" sz="2000" dirty="0" err="1">
                <a:solidFill>
                  <a:srgbClr val="C00000"/>
                </a:solidFill>
                <a:latin typeface="Times New Roman" panose="02020603050405020304" pitchFamily="18" charset="0"/>
                <a:cs typeface="Times New Roman" panose="02020603050405020304" pitchFamily="18" charset="0"/>
              </a:rPr>
              <a:t>user_name</a:t>
            </a:r>
            <a:r>
              <a:rPr lang="en-US" altLang="en-US" sz="2000" dirty="0">
                <a:solidFill>
                  <a:srgbClr val="C00000"/>
                </a:solidFill>
                <a:latin typeface="Times New Roman" panose="02020603050405020304" pitchFamily="18" charset="0"/>
                <a:cs typeface="Times New Roman" panose="02020603050405020304" pitchFamily="18" charset="0"/>
              </a:rPr>
              <a:t>; </a:t>
            </a:r>
          </a:p>
          <a:p>
            <a:pPr marL="0" indent="0" algn="just" fontAlgn="base">
              <a:buNone/>
            </a:pPr>
            <a:r>
              <a:rPr lang="en-IN" sz="2000" b="1" dirty="0">
                <a:latin typeface="Times New Roman" panose="02020603050405020304" pitchFamily="18" charset="0"/>
                <a:cs typeface="Times New Roman" panose="02020603050405020304" pitchFamily="18" charset="0"/>
              </a:rPr>
              <a:t>REVOKE</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dirty="0">
                <a:latin typeface="Times New Roman" panose="02020603050405020304" pitchFamily="18" charset="0"/>
                <a:cs typeface="Times New Roman" panose="02020603050405020304" pitchFamily="18" charset="0"/>
              </a:rPr>
              <a:t>This command is used to take permission/access back from the user. If you want to return permission from the database that you have granted to the users at that time you need to run REVOKE command.</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b="1" dirty="0">
                <a:latin typeface="Times New Roman" panose="02020603050405020304" pitchFamily="18" charset="0"/>
                <a:cs typeface="Times New Roman" panose="02020603050405020304" pitchFamily="18" charset="0"/>
              </a:rPr>
              <a:t>Syntax</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dirty="0">
                <a:solidFill>
                  <a:srgbClr val="C00000"/>
                </a:solidFill>
                <a:latin typeface="Times New Roman" panose="02020603050405020304" pitchFamily="18" charset="0"/>
                <a:cs typeface="Times New Roman" panose="02020603050405020304" pitchFamily="18" charset="0"/>
              </a:rPr>
              <a:t>REVOKE </a:t>
            </a:r>
            <a:r>
              <a:rPr lang="en-US" altLang="en-US" sz="2000" dirty="0" err="1">
                <a:solidFill>
                  <a:srgbClr val="C00000"/>
                </a:solidFill>
                <a:latin typeface="Times New Roman" panose="02020603050405020304" pitchFamily="18" charset="0"/>
                <a:cs typeface="Times New Roman" panose="02020603050405020304" pitchFamily="18" charset="0"/>
              </a:rPr>
              <a:t>privilege_list</a:t>
            </a:r>
            <a:r>
              <a:rPr lang="en-US" altLang="en-US" sz="2000" dirty="0">
                <a:solidFill>
                  <a:srgbClr val="C00000"/>
                </a:solidFill>
                <a:latin typeface="Times New Roman" panose="02020603050405020304" pitchFamily="18" charset="0"/>
                <a:cs typeface="Times New Roman" panose="02020603050405020304" pitchFamily="18" charset="0"/>
              </a:rPr>
              <a:t> ON </a:t>
            </a:r>
            <a:r>
              <a:rPr lang="en-US" altLang="en-US" sz="2000" dirty="0" err="1">
                <a:solidFill>
                  <a:srgbClr val="C00000"/>
                </a:solidFill>
                <a:latin typeface="Times New Roman" panose="02020603050405020304" pitchFamily="18" charset="0"/>
                <a:cs typeface="Times New Roman" panose="02020603050405020304" pitchFamily="18" charset="0"/>
              </a:rPr>
              <a:t>object_name</a:t>
            </a:r>
            <a:r>
              <a:rPr lang="en-US" altLang="en-US" sz="2000" dirty="0">
                <a:solidFill>
                  <a:srgbClr val="C00000"/>
                </a:solidFill>
                <a:latin typeface="Times New Roman" panose="02020603050405020304" pitchFamily="18" charset="0"/>
                <a:cs typeface="Times New Roman" panose="02020603050405020304" pitchFamily="18" charset="0"/>
              </a:rPr>
              <a:t> FROM </a:t>
            </a:r>
            <a:r>
              <a:rPr lang="en-US" altLang="en-US" sz="2000" dirty="0" err="1">
                <a:solidFill>
                  <a:srgbClr val="C00000"/>
                </a:solidFill>
                <a:latin typeface="Times New Roman" panose="02020603050405020304" pitchFamily="18" charset="0"/>
                <a:cs typeface="Times New Roman" panose="02020603050405020304" pitchFamily="18" charset="0"/>
              </a:rPr>
              <a:t>user_name</a:t>
            </a:r>
            <a:r>
              <a:rPr lang="en-US" altLang="en-US" sz="2000" dirty="0">
                <a:solidFill>
                  <a:srgbClr val="C00000"/>
                </a:solidFill>
                <a:latin typeface="Times New Roman" panose="02020603050405020304" pitchFamily="18" charset="0"/>
                <a:cs typeface="Times New Roman" panose="02020603050405020304" pitchFamily="18" charset="0"/>
              </a:rPr>
              <a:t>; </a:t>
            </a:r>
          </a:p>
          <a:p>
            <a:pPr algn="just" fontAlgn="base"/>
            <a:endParaRPr lang="en-US" altLang="en-US" sz="2000" dirty="0">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 xmlns:a16="http://schemas.microsoft.com/office/drawing/2014/main" id="{495F1F8A-709A-4A21-8610-1EE685EAD28D}"/>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68269575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F6CCE85-B21C-49F4-8342-C45654685BFB}"/>
              </a:ext>
            </a:extLst>
          </p:cNvPr>
          <p:cNvSpPr>
            <a:spLocks noGrp="1"/>
          </p:cNvSpPr>
          <p:nvPr>
            <p:ph idx="1"/>
          </p:nvPr>
        </p:nvSpPr>
        <p:spPr>
          <a:xfrm>
            <a:off x="838200" y="494950"/>
            <a:ext cx="10515600" cy="5682013"/>
          </a:xfrm>
        </p:spPr>
        <p:txBody>
          <a:bodyPr/>
          <a:lstStyle/>
          <a:p>
            <a:pPr marL="0" indent="0" algn="just" fontAlgn="base">
              <a:buNone/>
            </a:pPr>
            <a:r>
              <a:rPr lang="en-US" sz="1800" b="0" i="0" dirty="0">
                <a:effectLst/>
                <a:latin typeface="Times New Roman" panose="02020603050405020304" pitchFamily="18" charset="0"/>
                <a:cs typeface="Times New Roman" panose="02020603050405020304" pitchFamily="18" charset="0"/>
              </a:rPr>
              <a:t>Following commands are granted to the user as a Privilege List</a:t>
            </a:r>
          </a:p>
          <a:p>
            <a:pPr algn="just" fontAlgn="base">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EXECUTE</a:t>
            </a:r>
          </a:p>
          <a:p>
            <a:pPr algn="just" fontAlgn="base">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UPDATE</a:t>
            </a:r>
          </a:p>
          <a:p>
            <a:pPr algn="just" fontAlgn="base">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SELECT</a:t>
            </a:r>
          </a:p>
          <a:p>
            <a:pPr algn="just" fontAlgn="base">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DELETE</a:t>
            </a:r>
          </a:p>
          <a:p>
            <a:pPr algn="just" fontAlgn="base">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ALTER</a:t>
            </a:r>
          </a:p>
          <a:p>
            <a:pPr algn="just" fontAlgn="base">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ALL</a:t>
            </a:r>
          </a:p>
          <a:p>
            <a:pPr marL="0" indent="0" algn="just" fontAlgn="base">
              <a:buNone/>
            </a:pPr>
            <a:endParaRPr lang="en-IN" sz="1800" b="1" dirty="0">
              <a:latin typeface="Times New Roman" panose="02020603050405020304" pitchFamily="18" charset="0"/>
              <a:cs typeface="Times New Roman" panose="02020603050405020304" pitchFamily="18" charset="0"/>
            </a:endParaRPr>
          </a:p>
          <a:p>
            <a:pPr marL="0" indent="0" algn="just" fontAlgn="base">
              <a:buNone/>
            </a:pPr>
            <a:r>
              <a:rPr lang="en-IN" sz="1800" b="1" dirty="0">
                <a:latin typeface="Times New Roman" panose="02020603050405020304" pitchFamily="18" charset="0"/>
                <a:cs typeface="Times New Roman" panose="02020603050405020304" pitchFamily="18" charset="0"/>
              </a:rPr>
              <a:t>Advantages Of DCL commands</a:t>
            </a:r>
          </a:p>
          <a:p>
            <a:pPr algn="just"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allows to restrict the user from accessing data in database.</a:t>
            </a:r>
          </a:p>
          <a:p>
            <a:pPr algn="just"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ensures security in database when the data is exposed to multiple users.</a:t>
            </a:r>
          </a:p>
          <a:p>
            <a:pPr algn="just"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is the wholesome responsibility of the data owner or data administrator to maintain the authority of grant and revoke privileges to the users preventing any threat to data.</a:t>
            </a:r>
          </a:p>
          <a:p>
            <a:pPr algn="just"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prevents other users to make changes in database who have no access to Database</a:t>
            </a:r>
          </a:p>
          <a:p>
            <a:pPr algn="just" fontAlgn="base"/>
            <a:endParaRPr lang="en-IN" sz="1800" dirty="0">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endParaRPr lang="en-IN" dirty="0"/>
          </a:p>
        </p:txBody>
      </p:sp>
      <p:sp>
        <p:nvSpPr>
          <p:cNvPr id="2" name="Footer Placeholder 1">
            <a:extLst>
              <a:ext uri="{FF2B5EF4-FFF2-40B4-BE49-F238E27FC236}">
                <a16:creationId xmlns="" xmlns:a16="http://schemas.microsoft.com/office/drawing/2014/main" id="{AD5FE4CD-8AB9-4685-8C7C-24A8A766F70D}"/>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586070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13CA9C-E5D3-45A2-A19F-D7102D16C8C1}"/>
              </a:ext>
            </a:extLst>
          </p:cNvPr>
          <p:cNvSpPr>
            <a:spLocks noGrp="1"/>
          </p:cNvSpPr>
          <p:nvPr>
            <p:ph type="title"/>
          </p:nvPr>
        </p:nvSpPr>
        <p:spPr>
          <a:xfrm>
            <a:off x="838200" y="172178"/>
            <a:ext cx="10515600" cy="582831"/>
          </a:xfrm>
        </p:spPr>
        <p:txBody>
          <a:bodyPr/>
          <a:lstStyle/>
          <a:p>
            <a:pPr algn="ctr"/>
            <a:r>
              <a:rPr lang="en-IN" sz="3200" dirty="0">
                <a:latin typeface="Times New Roman" panose="02020603050405020304" pitchFamily="18" charset="0"/>
                <a:cs typeface="Times New Roman" panose="02020603050405020304" pitchFamily="18" charset="0"/>
              </a:rPr>
              <a:t>Data Models</a:t>
            </a:r>
          </a:p>
        </p:txBody>
      </p:sp>
      <p:sp>
        <p:nvSpPr>
          <p:cNvPr id="3" name="Content Placeholder 2">
            <a:extLst>
              <a:ext uri="{FF2B5EF4-FFF2-40B4-BE49-F238E27FC236}">
                <a16:creationId xmlns="" xmlns:a16="http://schemas.microsoft.com/office/drawing/2014/main" id="{A0016733-A6DF-46A3-A482-CE6EFDFB1278}"/>
              </a:ext>
            </a:extLst>
          </p:cNvPr>
          <p:cNvSpPr>
            <a:spLocks noGrp="1"/>
          </p:cNvSpPr>
          <p:nvPr>
            <p:ph idx="1"/>
          </p:nvPr>
        </p:nvSpPr>
        <p:spPr>
          <a:xfrm>
            <a:off x="5016616" y="947956"/>
            <a:ext cx="7029975" cy="5662569"/>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A collection of conceptual tools for describing data, data relationships, data semantics, and consistency constraints. </a:t>
            </a:r>
          </a:p>
          <a:p>
            <a:pPr algn="just"/>
            <a:r>
              <a:rPr lang="en-US" sz="2000" dirty="0">
                <a:latin typeface="Times New Roman" panose="02020603050405020304" pitchFamily="18" charset="0"/>
                <a:cs typeface="Times New Roman" panose="02020603050405020304" pitchFamily="18" charset="0"/>
              </a:rPr>
              <a:t>A data model provides a way to describe the design of a database at the physical, logical, and view levels.</a:t>
            </a:r>
          </a:p>
          <a:p>
            <a:pPr algn="just"/>
            <a:endParaRPr lang="en-IN" sz="2000" b="1" dirty="0">
              <a:solidFill>
                <a:srgbClr val="0070C0"/>
              </a:solidFill>
              <a:latin typeface="Times New Roman" panose="02020603050405020304" pitchFamily="18" charset="0"/>
              <a:cs typeface="Times New Roman" panose="02020603050405020304" pitchFamily="18" charset="0"/>
            </a:endParaRPr>
          </a:p>
          <a:p>
            <a:pPr algn="just"/>
            <a:r>
              <a:rPr lang="en-IN" sz="2000" b="1" dirty="0">
                <a:solidFill>
                  <a:srgbClr val="0070C0"/>
                </a:solidFill>
                <a:latin typeface="Times New Roman" panose="02020603050405020304" pitchFamily="18" charset="0"/>
                <a:cs typeface="Times New Roman" panose="02020603050405020304" pitchFamily="18" charset="0"/>
              </a:rPr>
              <a:t>Relational Model</a:t>
            </a:r>
            <a:r>
              <a:rPr lang="en-US" sz="2000" b="1" dirty="0">
                <a:solidFill>
                  <a:srgbClr val="0070C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relational model uses a collection of tables to represent both data and the relationships among those data.</a:t>
            </a:r>
          </a:p>
          <a:p>
            <a:pPr algn="just"/>
            <a:r>
              <a:rPr lang="en-US" sz="2000" dirty="0">
                <a:latin typeface="Times New Roman" panose="02020603050405020304" pitchFamily="18" charset="0"/>
                <a:cs typeface="Times New Roman" panose="02020603050405020304" pitchFamily="18" charset="0"/>
              </a:rPr>
              <a:t>Each table has multiple columns, and each column has a unique name. </a:t>
            </a:r>
          </a:p>
          <a:p>
            <a:pPr algn="just"/>
            <a:r>
              <a:rPr lang="en-US" sz="2000" dirty="0">
                <a:latin typeface="Times New Roman" panose="02020603050405020304" pitchFamily="18" charset="0"/>
                <a:cs typeface="Times New Roman" panose="02020603050405020304" pitchFamily="18" charset="0"/>
              </a:rPr>
              <a:t>Tables are also known as relations. The relational model is an example of a record-based model.</a:t>
            </a:r>
          </a:p>
          <a:p>
            <a:pPr algn="just"/>
            <a:endParaRPr lang="en-IN" sz="2000" b="1" dirty="0">
              <a:solidFill>
                <a:srgbClr val="0070C0"/>
              </a:solidFill>
              <a:latin typeface="Times New Roman" panose="02020603050405020304" pitchFamily="18" charset="0"/>
              <a:cs typeface="Times New Roman" panose="02020603050405020304" pitchFamily="18" charset="0"/>
            </a:endParaRPr>
          </a:p>
          <a:p>
            <a:pPr algn="just"/>
            <a:r>
              <a:rPr lang="en-IN" sz="2000" b="1" dirty="0">
                <a:solidFill>
                  <a:srgbClr val="0070C0"/>
                </a:solidFill>
                <a:latin typeface="Times New Roman" panose="02020603050405020304" pitchFamily="18" charset="0"/>
                <a:cs typeface="Times New Roman" panose="02020603050405020304" pitchFamily="18" charset="0"/>
              </a:rPr>
              <a:t>Entity-Relationship Model</a:t>
            </a:r>
            <a:r>
              <a:rPr lang="en-US" sz="2000" b="1" dirty="0">
                <a:solidFill>
                  <a:srgbClr val="0070C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entity-relationship (E-R) data model uses a collection of basic objects, called entities, and relationships among these objects. </a:t>
            </a:r>
          </a:p>
          <a:p>
            <a:pPr algn="just"/>
            <a:r>
              <a:rPr lang="en-US" sz="2000" dirty="0">
                <a:latin typeface="Times New Roman" panose="02020603050405020304" pitchFamily="18" charset="0"/>
                <a:cs typeface="Times New Roman" panose="02020603050405020304" pitchFamily="18" charset="0"/>
              </a:rPr>
              <a:t>The entity-relationship model is widely used in database design.</a:t>
            </a:r>
            <a:endParaRPr lang="en-IN" sz="2000" dirty="0">
              <a:latin typeface="Times New Roman" panose="02020603050405020304" pitchFamily="18" charset="0"/>
              <a:cs typeface="Times New Roman" panose="02020603050405020304" pitchFamily="18" charset="0"/>
            </a:endParaRPr>
          </a:p>
        </p:txBody>
      </p:sp>
      <p:pic>
        <p:nvPicPr>
          <p:cNvPr id="3074" name="Picture 2" descr="DBMS | Data Models - javatpoint">
            <a:extLst>
              <a:ext uri="{FF2B5EF4-FFF2-40B4-BE49-F238E27FC236}">
                <a16:creationId xmlns="" xmlns:a16="http://schemas.microsoft.com/office/drawing/2014/main" id="{6124FECF-E0D6-4079-99CF-333BBFC66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68425"/>
            <a:ext cx="4178416" cy="293208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 xmlns:a16="http://schemas.microsoft.com/office/drawing/2014/main" id="{5ABA6B28-339F-4973-973D-D6659D6735FA}"/>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427935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52FE3F3-80EA-4BAC-AD0B-7E781BA77B40}"/>
              </a:ext>
            </a:extLst>
          </p:cNvPr>
          <p:cNvSpPr>
            <a:spLocks noGrp="1"/>
          </p:cNvSpPr>
          <p:nvPr>
            <p:ph idx="1"/>
          </p:nvPr>
        </p:nvSpPr>
        <p:spPr>
          <a:xfrm>
            <a:off x="838199" y="696286"/>
            <a:ext cx="11007055" cy="5480677"/>
          </a:xfrm>
        </p:spPr>
        <p:txBody>
          <a:bodyPr>
            <a:normAutofit/>
          </a:bodyPr>
          <a:lstStyle/>
          <a:p>
            <a:pPr algn="just"/>
            <a:endParaRPr lang="en-IN" sz="2000" b="1" dirty="0">
              <a:solidFill>
                <a:srgbClr val="0070C0"/>
              </a:solidFill>
              <a:latin typeface="Times New Roman" panose="02020603050405020304" pitchFamily="18" charset="0"/>
              <a:cs typeface="Times New Roman" panose="02020603050405020304" pitchFamily="18" charset="0"/>
            </a:endParaRPr>
          </a:p>
          <a:p>
            <a:pPr algn="just"/>
            <a:r>
              <a:rPr lang="en-IN" sz="2000" b="1" dirty="0">
                <a:solidFill>
                  <a:srgbClr val="0070C0"/>
                </a:solidFill>
                <a:latin typeface="Times New Roman" panose="02020603050405020304" pitchFamily="18" charset="0"/>
                <a:cs typeface="Times New Roman" panose="02020603050405020304" pitchFamily="18" charset="0"/>
              </a:rPr>
              <a:t>Object-Based Data Model: </a:t>
            </a:r>
            <a:r>
              <a:rPr lang="en-US" sz="2000" dirty="0">
                <a:latin typeface="Times New Roman" panose="02020603050405020304" pitchFamily="18" charset="0"/>
                <a:cs typeface="Times New Roman" panose="02020603050405020304" pitchFamily="18" charset="0"/>
              </a:rPr>
              <a:t>The development of an object-oriented data model that can be seen as extending the E-R model with notions of encapsulation, methods (functions), and object identity.</a:t>
            </a:r>
          </a:p>
          <a:p>
            <a:pPr algn="just"/>
            <a:r>
              <a:rPr lang="en-US" sz="2000" dirty="0">
                <a:latin typeface="Times New Roman" panose="02020603050405020304" pitchFamily="18" charset="0"/>
                <a:cs typeface="Times New Roman" panose="02020603050405020304" pitchFamily="18" charset="0"/>
              </a:rPr>
              <a:t>The object-relational data model combines features of the object-oriented data model and relational data model.</a:t>
            </a:r>
          </a:p>
          <a:p>
            <a:pPr algn="just"/>
            <a:endParaRPr lang="en-IN" sz="2000" b="1" dirty="0">
              <a:solidFill>
                <a:srgbClr val="0070C0"/>
              </a:solidFill>
              <a:latin typeface="Times New Roman" panose="02020603050405020304" pitchFamily="18" charset="0"/>
              <a:cs typeface="Times New Roman" panose="02020603050405020304" pitchFamily="18" charset="0"/>
            </a:endParaRPr>
          </a:p>
          <a:p>
            <a:pPr algn="just"/>
            <a:r>
              <a:rPr lang="en-IN" sz="2000" b="1" dirty="0">
                <a:solidFill>
                  <a:srgbClr val="0070C0"/>
                </a:solidFill>
                <a:latin typeface="Times New Roman" panose="02020603050405020304" pitchFamily="18" charset="0"/>
                <a:cs typeface="Times New Roman" panose="02020603050405020304" pitchFamily="18" charset="0"/>
              </a:rPr>
              <a:t>Semi structured Data Model:</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semi structured data model permits the specification of data where individual data items of the same type may have different sets of attributes. </a:t>
            </a:r>
          </a:p>
          <a:p>
            <a:pPr algn="just"/>
            <a:r>
              <a:rPr lang="en-US" sz="2000" dirty="0">
                <a:latin typeface="Times New Roman" panose="02020603050405020304" pitchFamily="18" charset="0"/>
                <a:cs typeface="Times New Roman" panose="02020603050405020304" pitchFamily="18" charset="0"/>
              </a:rPr>
              <a:t>The Extensible Markup Language (XML) is widely used to represent semi structured data.</a:t>
            </a:r>
          </a:p>
          <a:p>
            <a:pPr algn="just"/>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a:solidFill>
                  <a:srgbClr val="C00000"/>
                </a:solidFill>
                <a:latin typeface="Times New Roman" panose="02020603050405020304" pitchFamily="18" charset="0"/>
                <a:cs typeface="Times New Roman" panose="02020603050405020304" pitchFamily="18" charset="0"/>
              </a:rPr>
              <a:t>The network data model and the hierarchical data model preceded the relational data model.</a:t>
            </a:r>
          </a:p>
          <a:p>
            <a:pPr algn="just"/>
            <a:endParaRPr lang="en-IN" sz="20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 xmlns:a16="http://schemas.microsoft.com/office/drawing/2014/main" id="{13295F73-C5F5-4759-A6D4-40B4A6F65647}"/>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774735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3BB3C6-F7B9-44D0-B498-021852DDB258}"/>
              </a:ext>
            </a:extLst>
          </p:cNvPr>
          <p:cNvSpPr>
            <a:spLocks noGrp="1"/>
          </p:cNvSpPr>
          <p:nvPr>
            <p:ph type="title"/>
          </p:nvPr>
        </p:nvSpPr>
        <p:spPr/>
        <p:txBody>
          <a:bodyPr/>
          <a:lstStyle/>
          <a:p>
            <a:pPr algn="ctr"/>
            <a:r>
              <a:rPr lang="en-US" altLang="en-US" sz="3200" dirty="0">
                <a:latin typeface="Times New Roman" panose="02020603050405020304" pitchFamily="18" charset="0"/>
                <a:cs typeface="Times New Roman" panose="02020603050405020304" pitchFamily="18" charset="0"/>
              </a:rPr>
              <a:t>Relational Model</a:t>
            </a:r>
            <a:endParaRPr lang="en-IN" sz="3200" dirty="0">
              <a:latin typeface="Times New Roman" panose="02020603050405020304" pitchFamily="18" charset="0"/>
              <a:cs typeface="Times New Roman" panose="02020603050405020304" pitchFamily="18" charset="0"/>
            </a:endParaRPr>
          </a:p>
        </p:txBody>
      </p:sp>
      <p:pic>
        <p:nvPicPr>
          <p:cNvPr id="4098" name="Picture 2" descr="1 The Relational Data Model David J. Stucki. Relational Model Concepts 2  Fundamental concept: the relation  The Relational Model represents an  entire. - ppt download">
            <a:extLst>
              <a:ext uri="{FF2B5EF4-FFF2-40B4-BE49-F238E27FC236}">
                <a16:creationId xmlns="" xmlns:a16="http://schemas.microsoft.com/office/drawing/2014/main" id="{22883254-E457-4A16-896E-3DB1668A12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93" t="44712" r="12813" b="13027"/>
          <a:stretch/>
        </p:blipFill>
        <p:spPr bwMode="auto">
          <a:xfrm>
            <a:off x="2325148" y="3407341"/>
            <a:ext cx="7541703" cy="20451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7363E8A0-E6D9-42BF-ABB5-60DDBDDBB56F}"/>
              </a:ext>
            </a:extLst>
          </p:cNvPr>
          <p:cNvSpPr txBox="1"/>
          <p:nvPr/>
        </p:nvSpPr>
        <p:spPr>
          <a:xfrm>
            <a:off x="2635541" y="1405462"/>
            <a:ext cx="8077200" cy="1323439"/>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Tuple – one row of a relation</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Attribute – one column of a relation</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Relation – the whole table</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Domain of an attribute – all the values that the attribute</a:t>
            </a:r>
          </a:p>
        </p:txBody>
      </p:sp>
      <p:sp>
        <p:nvSpPr>
          <p:cNvPr id="3" name="Footer Placeholder 2">
            <a:extLst>
              <a:ext uri="{FF2B5EF4-FFF2-40B4-BE49-F238E27FC236}">
                <a16:creationId xmlns="" xmlns:a16="http://schemas.microsoft.com/office/drawing/2014/main" id="{2172F06B-2862-4E38-8B55-7161E7407732}"/>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984809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638635-E92D-4199-B2B0-CBDCF4024DD9}"/>
              </a:ext>
            </a:extLst>
          </p:cNvPr>
          <p:cNvSpPr>
            <a:spLocks noGrp="1"/>
          </p:cNvSpPr>
          <p:nvPr>
            <p:ph type="title"/>
          </p:nvPr>
        </p:nvSpPr>
        <p:spPr>
          <a:xfrm>
            <a:off x="838200" y="365126"/>
            <a:ext cx="10515600" cy="809334"/>
          </a:xfrm>
        </p:spPr>
        <p:txBody>
          <a:bodyPr/>
          <a:lstStyle/>
          <a:p>
            <a:pPr algn="ctr"/>
            <a:r>
              <a:rPr lang="en-US" altLang="en-US" sz="3200" dirty="0">
                <a:latin typeface="Times New Roman" panose="02020603050405020304" pitchFamily="18" charset="0"/>
                <a:cs typeface="Times New Roman" panose="02020603050405020304" pitchFamily="18" charset="0"/>
              </a:rPr>
              <a:t>Entity-Relationship Model</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7DDE420-6F78-4AB1-913D-ACF4627AFDD5}"/>
              </a:ext>
            </a:extLst>
          </p:cNvPr>
          <p:cNvSpPr>
            <a:spLocks noGrp="1"/>
          </p:cNvSpPr>
          <p:nvPr>
            <p:ph idx="1"/>
          </p:nvPr>
        </p:nvSpPr>
        <p:spPr>
          <a:xfrm>
            <a:off x="5100505" y="1174461"/>
            <a:ext cx="6744749" cy="5402508"/>
          </a:xfrm>
        </p:spPr>
        <p:txBody>
          <a:bodyPr>
            <a:normAutofit fontScale="92500" lnSpcReduction="20000"/>
          </a:bodyPr>
          <a:lstStyle/>
          <a:p>
            <a:pPr algn="just" eaLnBrk="1" fontAlgn="auto" hangingPunct="1">
              <a:spcAft>
                <a:spcPts val="0"/>
              </a:spcAft>
              <a:defRPr/>
            </a:pPr>
            <a:r>
              <a:rPr lang="en-US" sz="2000" dirty="0">
                <a:latin typeface="Times New Roman" panose="02020603050405020304" pitchFamily="18" charset="0"/>
                <a:cs typeface="Times New Roman" panose="02020603050405020304" pitchFamily="18" charset="0"/>
              </a:rPr>
              <a:t>E-R model of real world</a:t>
            </a:r>
          </a:p>
          <a:p>
            <a:pPr lvl="1" algn="just" eaLnBrk="1" fontAlgn="auto" hangingPunct="1">
              <a:spcAft>
                <a:spcPts val="0"/>
              </a:spcAft>
              <a:defRPr/>
            </a:pPr>
            <a:r>
              <a:rPr lang="en-US" sz="2000" dirty="0">
                <a:latin typeface="Times New Roman" panose="02020603050405020304" pitchFamily="18" charset="0"/>
                <a:cs typeface="Times New Roman" panose="02020603050405020304" pitchFamily="18" charset="0"/>
              </a:rPr>
              <a:t>Entities (objects) </a:t>
            </a:r>
          </a:p>
          <a:p>
            <a:pPr lvl="2" algn="just" eaLnBrk="1" fontAlgn="auto" hangingPunct="1">
              <a:spcAft>
                <a:spcPts val="0"/>
              </a:spcAft>
              <a:defRPr/>
            </a:pPr>
            <a:r>
              <a:rPr lang="en-US" dirty="0">
                <a:latin typeface="Times New Roman" panose="02020603050405020304" pitchFamily="18" charset="0"/>
                <a:cs typeface="Times New Roman" panose="02020603050405020304" pitchFamily="18" charset="0"/>
              </a:rPr>
              <a:t>E.g. Teacher, Department.</a:t>
            </a:r>
          </a:p>
          <a:p>
            <a:pPr lvl="1" algn="just" eaLnBrk="1" fontAlgn="auto" hangingPunct="1">
              <a:spcAft>
                <a:spcPts val="0"/>
              </a:spcAft>
              <a:defRPr/>
            </a:pPr>
            <a:r>
              <a:rPr lang="en-US" sz="2000" dirty="0">
                <a:latin typeface="Times New Roman" panose="02020603050405020304" pitchFamily="18" charset="0"/>
                <a:cs typeface="Times New Roman" panose="02020603050405020304" pitchFamily="18" charset="0"/>
              </a:rPr>
              <a:t>Relationships between entities</a:t>
            </a:r>
          </a:p>
          <a:p>
            <a:pPr lvl="2" algn="just" eaLnBrk="1" fontAlgn="auto" hangingPunct="1">
              <a:spcAft>
                <a:spcPts val="0"/>
              </a:spcAft>
              <a:defRPr/>
            </a:pPr>
            <a:r>
              <a:rPr lang="en-US" dirty="0">
                <a:latin typeface="Times New Roman" panose="02020603050405020304" pitchFamily="18" charset="0"/>
                <a:cs typeface="Times New Roman" panose="02020603050405020304" pitchFamily="18" charset="0"/>
              </a:rPr>
              <a:t>Relationship set </a:t>
            </a:r>
            <a:r>
              <a:rPr lang="en-US" i="1" dirty="0">
                <a:latin typeface="Times New Roman" panose="02020603050405020304" pitchFamily="18" charset="0"/>
                <a:cs typeface="Times New Roman" panose="02020603050405020304" pitchFamily="18" charset="0"/>
              </a:rPr>
              <a:t>teaches in</a:t>
            </a:r>
            <a:r>
              <a:rPr lang="en-US" dirty="0">
                <a:latin typeface="Times New Roman" panose="02020603050405020304" pitchFamily="18" charset="0"/>
                <a:cs typeface="Times New Roman" panose="02020603050405020304" pitchFamily="18" charset="0"/>
              </a:rPr>
              <a:t> associates teacher with department.</a:t>
            </a:r>
          </a:p>
          <a:p>
            <a:pPr algn="just" eaLnBrk="1" fontAlgn="auto" hangingPunct="1">
              <a:spcAft>
                <a:spcPts val="0"/>
              </a:spcAft>
              <a:defRPr/>
            </a:pPr>
            <a:endParaRPr lang="en-US" sz="2000" dirty="0">
              <a:latin typeface="Times New Roman" panose="02020603050405020304" pitchFamily="18" charset="0"/>
              <a:cs typeface="Times New Roman" panose="02020603050405020304" pitchFamily="18" charset="0"/>
            </a:endParaRPr>
          </a:p>
          <a:p>
            <a:pPr algn="just" eaLnBrk="1" fontAlgn="auto" hangingPunct="1">
              <a:spcAft>
                <a:spcPts val="0"/>
              </a:spcAft>
              <a:defRPr/>
            </a:pPr>
            <a:r>
              <a:rPr lang="en-US" sz="2000" dirty="0">
                <a:latin typeface="Times New Roman" panose="02020603050405020304" pitchFamily="18" charset="0"/>
                <a:cs typeface="Times New Roman" panose="02020603050405020304" pitchFamily="18" charset="0"/>
              </a:rPr>
              <a:t>Widely used for database design.</a:t>
            </a:r>
            <a:endParaRPr lang="en-US" sz="2000" b="1" dirty="0">
              <a:latin typeface="Times New Roman" panose="02020603050405020304" pitchFamily="18" charset="0"/>
              <a:cs typeface="Times New Roman" panose="02020603050405020304" pitchFamily="18" charset="0"/>
            </a:endParaRPr>
          </a:p>
          <a:p>
            <a:pPr algn="just" eaLnBrk="1" fontAlgn="auto" hangingPunct="1">
              <a:spcAft>
                <a:spcPts val="0"/>
              </a:spcAft>
              <a:defRPr/>
            </a:pPr>
            <a:endParaRPr lang="en-US" sz="2000" b="1" dirty="0">
              <a:latin typeface="Times New Roman" panose="02020603050405020304" pitchFamily="18" charset="0"/>
              <a:cs typeface="Times New Roman" panose="02020603050405020304" pitchFamily="18" charset="0"/>
            </a:endParaRPr>
          </a:p>
          <a:p>
            <a:pPr algn="just" eaLnBrk="1" fontAlgn="auto" hangingPunct="1">
              <a:spcAft>
                <a:spcPts val="0"/>
              </a:spcAft>
              <a:defRPr/>
            </a:pPr>
            <a:r>
              <a:rPr lang="en-US" sz="2000" b="1" dirty="0">
                <a:latin typeface="Times New Roman" panose="02020603050405020304" pitchFamily="18" charset="0"/>
                <a:cs typeface="Times New Roman" panose="02020603050405020304" pitchFamily="18" charset="0"/>
              </a:rPr>
              <a:t>Entity</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sets</a:t>
            </a:r>
            <a:r>
              <a:rPr lang="en-US" sz="2000" dirty="0">
                <a:latin typeface="Times New Roman" panose="02020603050405020304" pitchFamily="18" charset="0"/>
                <a:cs typeface="Times New Roman" panose="02020603050405020304" pitchFamily="18" charset="0"/>
              </a:rPr>
              <a:t> are represented by a rectangular box with the entity set name in the header and the attributes listed below it.</a:t>
            </a:r>
            <a:endParaRPr lang="en-US" sz="2000" b="1" dirty="0">
              <a:latin typeface="Times New Roman" panose="02020603050405020304" pitchFamily="18" charset="0"/>
              <a:cs typeface="Times New Roman" panose="02020603050405020304" pitchFamily="18" charset="0"/>
            </a:endParaRPr>
          </a:p>
          <a:p>
            <a:pPr algn="just" eaLnBrk="1" fontAlgn="auto" hangingPunct="1">
              <a:spcAft>
                <a:spcPts val="0"/>
              </a:spcAft>
              <a:defRPr/>
            </a:pPr>
            <a:endParaRPr lang="en-US" sz="2000" b="1" dirty="0">
              <a:latin typeface="Times New Roman" panose="02020603050405020304" pitchFamily="18" charset="0"/>
              <a:cs typeface="Times New Roman" panose="02020603050405020304" pitchFamily="18" charset="0"/>
            </a:endParaRPr>
          </a:p>
          <a:p>
            <a:pPr algn="just" eaLnBrk="1" fontAlgn="auto" hangingPunct="1">
              <a:spcAft>
                <a:spcPts val="0"/>
              </a:spcAft>
              <a:defRPr/>
            </a:pPr>
            <a:r>
              <a:rPr lang="en-US" sz="2000" b="1" dirty="0">
                <a:latin typeface="Times New Roman" panose="02020603050405020304" pitchFamily="18" charset="0"/>
                <a:cs typeface="Times New Roman" panose="02020603050405020304" pitchFamily="18" charset="0"/>
              </a:rPr>
              <a:t>Relationship sets </a:t>
            </a:r>
            <a:r>
              <a:rPr lang="en-US" sz="2000" dirty="0">
                <a:latin typeface="Times New Roman" panose="02020603050405020304" pitchFamily="18" charset="0"/>
                <a:cs typeface="Times New Roman" panose="02020603050405020304" pitchFamily="18" charset="0"/>
              </a:rPr>
              <a:t>are represented by a diamond connecting a pair of related entity sets. </a:t>
            </a:r>
          </a:p>
          <a:p>
            <a:pPr algn="just" eaLnBrk="1" fontAlgn="auto" hangingPunct="1">
              <a:spcAft>
                <a:spcPts val="0"/>
              </a:spcAft>
              <a:defRPr/>
            </a:pPr>
            <a:r>
              <a:rPr lang="en-US" sz="2000" dirty="0">
                <a:latin typeface="Times New Roman" panose="02020603050405020304" pitchFamily="18" charset="0"/>
                <a:cs typeface="Times New Roman" panose="02020603050405020304" pitchFamily="18" charset="0"/>
              </a:rPr>
              <a:t>The name of the relationship is placed inside the diamond.</a:t>
            </a:r>
          </a:p>
          <a:p>
            <a:pPr algn="just" eaLnBrk="1" fontAlgn="auto" hangingPunct="1">
              <a:spcAft>
                <a:spcPts val="0"/>
              </a:spcAft>
              <a:defRPr/>
            </a:pPr>
            <a:endParaRPr lang="en-US" sz="2000" b="1" dirty="0">
              <a:latin typeface="Times New Roman" panose="02020603050405020304" pitchFamily="18" charset="0"/>
              <a:cs typeface="Times New Roman" panose="02020603050405020304" pitchFamily="18" charset="0"/>
            </a:endParaRPr>
          </a:p>
          <a:p>
            <a:pPr algn="just" eaLnBrk="1" fontAlgn="auto" hangingPunct="1">
              <a:spcAft>
                <a:spcPts val="0"/>
              </a:spcAft>
              <a:defRPr/>
            </a:pPr>
            <a:r>
              <a:rPr lang="en-US" sz="2000" b="1" dirty="0">
                <a:latin typeface="Times New Roman" panose="02020603050405020304" pitchFamily="18" charset="0"/>
                <a:cs typeface="Times New Roman" panose="02020603050405020304" pitchFamily="18" charset="0"/>
              </a:rPr>
              <a:t>Mapping cardinalities:</a:t>
            </a:r>
            <a:r>
              <a:rPr lang="en-US" sz="2000" dirty="0">
                <a:latin typeface="Times New Roman" panose="02020603050405020304" pitchFamily="18" charset="0"/>
                <a:cs typeface="Times New Roman" panose="02020603050405020304" pitchFamily="18" charset="0"/>
              </a:rPr>
              <a:t> The number of entities to which another entity can be associated via a relationship set.</a:t>
            </a:r>
          </a:p>
          <a:p>
            <a:pPr marL="0" indent="0">
              <a:buNone/>
            </a:pPr>
            <a:endParaRPr lang="en-IN" dirty="0"/>
          </a:p>
        </p:txBody>
      </p:sp>
      <p:pic>
        <p:nvPicPr>
          <p:cNvPr id="5122" name="Picture 2" descr="ER Model: Entity Relationship Diagram (ERD) with Examples - Tutorial And  Example">
            <a:extLst>
              <a:ext uri="{FF2B5EF4-FFF2-40B4-BE49-F238E27FC236}">
                <a16:creationId xmlns="" xmlns:a16="http://schemas.microsoft.com/office/drawing/2014/main" id="{C79B8720-9D1E-4496-B331-3A689C00ED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51"/>
          <a:stretch/>
        </p:blipFill>
        <p:spPr bwMode="auto">
          <a:xfrm>
            <a:off x="754309" y="1686187"/>
            <a:ext cx="4346196" cy="1937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2482796C-D058-4806-8C41-349751632136}"/>
              </a:ext>
            </a:extLst>
          </p:cNvPr>
          <p:cNvPicPr/>
          <p:nvPr/>
        </p:nvPicPr>
        <p:blipFill rotWithShape="1">
          <a:blip r:embed="rId3">
            <a:extLst>
              <a:ext uri="{28A0092B-C50C-407E-A947-70E740481C1C}">
                <a14:useLocalDpi xmlns:a14="http://schemas.microsoft.com/office/drawing/2010/main" val="0"/>
              </a:ext>
            </a:extLst>
          </a:blip>
          <a:srcRect l="16698" t="37988" r="6166" b="5992"/>
          <a:stretch/>
        </p:blipFill>
        <p:spPr>
          <a:xfrm>
            <a:off x="838200" y="4857225"/>
            <a:ext cx="4262305" cy="964735"/>
          </a:xfrm>
          <a:prstGeom prst="rect">
            <a:avLst/>
          </a:prstGeom>
        </p:spPr>
      </p:pic>
      <p:sp>
        <p:nvSpPr>
          <p:cNvPr id="4" name="Footer Placeholder 3">
            <a:extLst>
              <a:ext uri="{FF2B5EF4-FFF2-40B4-BE49-F238E27FC236}">
                <a16:creationId xmlns="" xmlns:a16="http://schemas.microsoft.com/office/drawing/2014/main" id="{AF267ABF-51E2-4E41-8278-C9EF44A1F16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955188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9A3C0-95F1-4D0E-891E-9925E3648978}"/>
              </a:ext>
            </a:extLst>
          </p:cNvPr>
          <p:cNvSpPr>
            <a:spLocks noGrp="1"/>
          </p:cNvSpPr>
          <p:nvPr>
            <p:ph type="title"/>
          </p:nvPr>
        </p:nvSpPr>
        <p:spPr>
          <a:xfrm>
            <a:off x="838200" y="96677"/>
            <a:ext cx="10515600" cy="717055"/>
          </a:xfrm>
        </p:spPr>
        <p:txBody>
          <a:bodyPr/>
          <a:lstStyle/>
          <a:p>
            <a:pPr algn="ctr"/>
            <a:r>
              <a:rPr lang="en-IN" sz="3200" dirty="0">
                <a:latin typeface="Times New Roman" panose="02020603050405020304" pitchFamily="18" charset="0"/>
                <a:cs typeface="Times New Roman" panose="02020603050405020304" pitchFamily="18" charset="0"/>
              </a:rPr>
              <a:t>Database Languages</a:t>
            </a:r>
          </a:p>
        </p:txBody>
      </p:sp>
      <p:sp>
        <p:nvSpPr>
          <p:cNvPr id="3" name="Content Placeholder 2">
            <a:extLst>
              <a:ext uri="{FF2B5EF4-FFF2-40B4-BE49-F238E27FC236}">
                <a16:creationId xmlns="" xmlns:a16="http://schemas.microsoft.com/office/drawing/2014/main" id="{AC11D79E-5373-4B65-87B7-F51F1581F3A0}"/>
              </a:ext>
            </a:extLst>
          </p:cNvPr>
          <p:cNvSpPr>
            <a:spLocks noGrp="1"/>
          </p:cNvSpPr>
          <p:nvPr>
            <p:ph idx="1"/>
          </p:nvPr>
        </p:nvSpPr>
        <p:spPr>
          <a:xfrm>
            <a:off x="4009938" y="813732"/>
            <a:ext cx="7877262" cy="5746459"/>
          </a:xfrm>
        </p:spPr>
        <p:txBody>
          <a:bodyPr>
            <a:normAutofit fontScale="85000" lnSpcReduction="20000"/>
          </a:bodyPr>
          <a:lstStyle/>
          <a:p>
            <a:pPr algn="just"/>
            <a:r>
              <a:rPr lang="en-US" sz="2000" dirty="0">
                <a:latin typeface="Times New Roman" panose="02020603050405020304" pitchFamily="18" charset="0"/>
                <a:cs typeface="Times New Roman" panose="02020603050405020304" pitchFamily="18" charset="0"/>
              </a:rPr>
              <a:t>A database system provides a </a:t>
            </a:r>
            <a:r>
              <a:rPr lang="en-US" sz="2000" b="1" dirty="0">
                <a:latin typeface="Times New Roman" panose="02020603050405020304" pitchFamily="18" charset="0"/>
                <a:cs typeface="Times New Roman" panose="02020603050405020304" pitchFamily="18" charset="0"/>
              </a:rPr>
              <a:t>Data-Definition Language (DDL) </a:t>
            </a:r>
            <a:r>
              <a:rPr lang="en-US" sz="2000" dirty="0">
                <a:latin typeface="Times New Roman" panose="02020603050405020304" pitchFamily="18" charset="0"/>
                <a:cs typeface="Times New Roman" panose="02020603050405020304" pitchFamily="18" charset="0"/>
              </a:rPr>
              <a:t>to specify the database schema and a </a:t>
            </a:r>
            <a:r>
              <a:rPr lang="en-US" sz="2000" b="1" dirty="0">
                <a:latin typeface="Times New Roman" panose="02020603050405020304" pitchFamily="18" charset="0"/>
                <a:cs typeface="Times New Roman" panose="02020603050405020304" pitchFamily="18" charset="0"/>
              </a:rPr>
              <a:t>Data-Manipulation Language (DML) </a:t>
            </a:r>
            <a:r>
              <a:rPr lang="en-US" sz="2000" dirty="0">
                <a:latin typeface="Times New Roman" panose="02020603050405020304" pitchFamily="18" charset="0"/>
                <a:cs typeface="Times New Roman" panose="02020603050405020304" pitchFamily="18" charset="0"/>
              </a:rPr>
              <a:t>to express database queries and updates.</a:t>
            </a:r>
          </a:p>
          <a:p>
            <a:pPr marL="0" indent="0" algn="just">
              <a:buNone/>
            </a:pPr>
            <a:endParaRPr lang="en-IN" sz="2000" b="1" dirty="0">
              <a:latin typeface="Times New Roman" panose="02020603050405020304" pitchFamily="18" charset="0"/>
              <a:cs typeface="Times New Roman" panose="02020603050405020304" pitchFamily="18" charset="0"/>
            </a:endParaRPr>
          </a:p>
          <a:p>
            <a:pPr marL="0" indent="0" algn="just">
              <a:buNone/>
            </a:pPr>
            <a:r>
              <a:rPr lang="en-IN" sz="2000" b="1" dirty="0">
                <a:latin typeface="Times New Roman" panose="02020603050405020304" pitchFamily="18" charset="0"/>
                <a:cs typeface="Times New Roman" panose="02020603050405020304" pitchFamily="18" charset="0"/>
              </a:rPr>
              <a:t>Data-Manipulation Language</a:t>
            </a:r>
            <a:r>
              <a:rPr lang="en-US" sz="2000" b="1" dirty="0">
                <a:latin typeface="Times New Roman" panose="02020603050405020304" pitchFamily="18" charset="0"/>
                <a:cs typeface="Times New Roman" panose="02020603050405020304" pitchFamily="18" charset="0"/>
              </a:rPr>
              <a:t> (DML)</a:t>
            </a:r>
          </a:p>
          <a:p>
            <a:pPr algn="just"/>
            <a:r>
              <a:rPr lang="en-US" sz="2000" dirty="0">
                <a:latin typeface="Times New Roman" panose="02020603050405020304" pitchFamily="18" charset="0"/>
                <a:cs typeface="Times New Roman" panose="02020603050405020304" pitchFamily="18" charset="0"/>
              </a:rPr>
              <a:t>A data-manipulation language (DML) is a language that enables users to access or manipulate data as organized by the appropriate data model.</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The types of access are</a:t>
            </a:r>
          </a:p>
          <a:p>
            <a:pPr algn="just"/>
            <a:r>
              <a:rPr lang="en-US" sz="2000" dirty="0">
                <a:latin typeface="Times New Roman" panose="02020603050405020304" pitchFamily="18" charset="0"/>
                <a:cs typeface="Times New Roman" panose="02020603050405020304" pitchFamily="18" charset="0"/>
              </a:rPr>
              <a:t>Retrieval of information stored in the database </a:t>
            </a:r>
          </a:p>
          <a:p>
            <a:pPr algn="just"/>
            <a:r>
              <a:rPr lang="en-US" sz="2000" dirty="0">
                <a:latin typeface="Times New Roman" panose="02020603050405020304" pitchFamily="18" charset="0"/>
                <a:cs typeface="Times New Roman" panose="02020603050405020304" pitchFamily="18" charset="0"/>
              </a:rPr>
              <a:t>Insertion of new information into the database </a:t>
            </a:r>
          </a:p>
          <a:p>
            <a:pPr algn="just"/>
            <a:r>
              <a:rPr lang="en-US" sz="2000" dirty="0">
                <a:latin typeface="Times New Roman" panose="02020603050405020304" pitchFamily="18" charset="0"/>
                <a:cs typeface="Times New Roman" panose="02020603050405020304" pitchFamily="18" charset="0"/>
              </a:rPr>
              <a:t>Deletion of information from the database </a:t>
            </a:r>
          </a:p>
          <a:p>
            <a:pPr algn="just"/>
            <a:r>
              <a:rPr lang="en-US" sz="2000" dirty="0">
                <a:latin typeface="Times New Roman" panose="02020603050405020304" pitchFamily="18" charset="0"/>
                <a:cs typeface="Times New Roman" panose="02020603050405020304" pitchFamily="18" charset="0"/>
              </a:rPr>
              <a:t>Modification of information stored in the database</a:t>
            </a:r>
          </a:p>
          <a:p>
            <a:pPr algn="just"/>
            <a:endParaRPr lang="en-US" sz="2000" dirty="0">
              <a:solidFill>
                <a:srgbClr val="C00000"/>
              </a:solidFill>
              <a:latin typeface="Times New Roman" panose="02020603050405020304" pitchFamily="18" charset="0"/>
              <a:cs typeface="Times New Roman" panose="02020603050405020304" pitchFamily="18" charset="0"/>
            </a:endParaRPr>
          </a:p>
          <a:p>
            <a:pPr algn="just"/>
            <a:r>
              <a:rPr lang="en-US" sz="2000" dirty="0">
                <a:solidFill>
                  <a:srgbClr val="C00000"/>
                </a:solidFill>
                <a:latin typeface="Times New Roman" panose="02020603050405020304" pitchFamily="18" charset="0"/>
                <a:cs typeface="Times New Roman" panose="02020603050405020304" pitchFamily="18" charset="0"/>
              </a:rPr>
              <a:t>Procedural DMLs</a:t>
            </a:r>
            <a:r>
              <a:rPr lang="en-US" sz="2000" dirty="0">
                <a:latin typeface="Times New Roman" panose="02020603050405020304" pitchFamily="18" charset="0"/>
                <a:cs typeface="Times New Roman" panose="02020603050405020304" pitchFamily="18" charset="0"/>
              </a:rPr>
              <a:t> require a user to specify what data are needed and how to get those data. </a:t>
            </a:r>
          </a:p>
          <a:p>
            <a:pPr algn="just"/>
            <a:r>
              <a:rPr lang="en-US" sz="2000" dirty="0">
                <a:solidFill>
                  <a:srgbClr val="C00000"/>
                </a:solidFill>
                <a:latin typeface="Times New Roman" panose="02020603050405020304" pitchFamily="18" charset="0"/>
                <a:cs typeface="Times New Roman" panose="02020603050405020304" pitchFamily="18" charset="0"/>
              </a:rPr>
              <a:t>Declarative DMLs </a:t>
            </a:r>
            <a:r>
              <a:rPr lang="en-US" sz="2000" dirty="0">
                <a:latin typeface="Times New Roman" panose="02020603050405020304" pitchFamily="18" charset="0"/>
                <a:cs typeface="Times New Roman" panose="02020603050405020304" pitchFamily="18" charset="0"/>
              </a:rPr>
              <a:t>(also called as nonprocedural DMLs) require a user to specify what data are needed without specifying how to get those data.</a:t>
            </a:r>
          </a:p>
          <a:p>
            <a:pPr algn="just"/>
            <a:endParaRPr lang="en-US" sz="2100" dirty="0">
              <a:latin typeface="Times New Roman" panose="02020603050405020304" pitchFamily="18" charset="0"/>
              <a:cs typeface="Times New Roman" panose="02020603050405020304" pitchFamily="18" charset="0"/>
            </a:endParaRPr>
          </a:p>
          <a:p>
            <a:pPr algn="just"/>
            <a:r>
              <a:rPr lang="en-US" sz="2100" dirty="0">
                <a:latin typeface="Times New Roman" panose="02020603050405020304" pitchFamily="18" charset="0"/>
                <a:cs typeface="Times New Roman" panose="02020603050405020304" pitchFamily="18" charset="0"/>
              </a:rPr>
              <a:t>A </a:t>
            </a:r>
            <a:r>
              <a:rPr lang="en-US" sz="2100" dirty="0">
                <a:solidFill>
                  <a:srgbClr val="C00000"/>
                </a:solidFill>
                <a:latin typeface="Times New Roman" panose="02020603050405020304" pitchFamily="18" charset="0"/>
                <a:cs typeface="Times New Roman" panose="02020603050405020304" pitchFamily="18" charset="0"/>
              </a:rPr>
              <a:t>query</a:t>
            </a:r>
            <a:r>
              <a:rPr lang="en-US" sz="2100" dirty="0">
                <a:latin typeface="Times New Roman" panose="02020603050405020304" pitchFamily="18" charset="0"/>
                <a:cs typeface="Times New Roman" panose="02020603050405020304" pitchFamily="18" charset="0"/>
              </a:rPr>
              <a:t> is a statement requesting the retrieval of information. The portion of a DML that involves information retrieval is called a </a:t>
            </a:r>
            <a:r>
              <a:rPr lang="en-US" sz="2100" dirty="0">
                <a:solidFill>
                  <a:srgbClr val="C00000"/>
                </a:solidFill>
                <a:latin typeface="Times New Roman" panose="02020603050405020304" pitchFamily="18" charset="0"/>
                <a:cs typeface="Times New Roman" panose="02020603050405020304" pitchFamily="18" charset="0"/>
              </a:rPr>
              <a:t>query language.</a:t>
            </a:r>
          </a:p>
          <a:p>
            <a:pPr algn="just"/>
            <a:endParaRPr lang="en-IN" sz="2000" dirty="0">
              <a:latin typeface="Times New Roman" panose="02020603050405020304" pitchFamily="18" charset="0"/>
              <a:cs typeface="Times New Roman" panose="02020603050405020304" pitchFamily="18" charset="0"/>
            </a:endParaRPr>
          </a:p>
        </p:txBody>
      </p:sp>
      <p:pic>
        <p:nvPicPr>
          <p:cNvPr id="6146" name="Picture 2" descr="What is Database Languages? DDL &amp; DML - Binary Terms">
            <a:extLst>
              <a:ext uri="{FF2B5EF4-FFF2-40B4-BE49-F238E27FC236}">
                <a16:creationId xmlns="" xmlns:a16="http://schemas.microsoft.com/office/drawing/2014/main" id="{C4276D79-1698-4F14-8C0B-1D107C1AF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80470"/>
            <a:ext cx="3171738" cy="31412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 xmlns:a16="http://schemas.microsoft.com/office/drawing/2014/main" id="{27A47E86-1AD1-43A0-9C57-61355DBAF68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795693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041451-B40B-4A06-B0A2-80F884FAA331}"/>
              </a:ext>
            </a:extLst>
          </p:cNvPr>
          <p:cNvSpPr>
            <a:spLocks noGrp="1"/>
          </p:cNvSpPr>
          <p:nvPr>
            <p:ph type="title"/>
          </p:nvPr>
        </p:nvSpPr>
        <p:spPr>
          <a:xfrm>
            <a:off x="1451579" y="125012"/>
            <a:ext cx="9603275" cy="529330"/>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Database Languages</a:t>
            </a:r>
          </a:p>
        </p:txBody>
      </p:sp>
      <p:sp>
        <p:nvSpPr>
          <p:cNvPr id="3" name="Content Placeholder 2">
            <a:extLst>
              <a:ext uri="{FF2B5EF4-FFF2-40B4-BE49-F238E27FC236}">
                <a16:creationId xmlns="" xmlns:a16="http://schemas.microsoft.com/office/drawing/2014/main" id="{4DA88FC3-A593-4B25-9592-E83F8FEC13FD}"/>
              </a:ext>
            </a:extLst>
          </p:cNvPr>
          <p:cNvSpPr>
            <a:spLocks noGrp="1"/>
          </p:cNvSpPr>
          <p:nvPr>
            <p:ph idx="1"/>
          </p:nvPr>
        </p:nvSpPr>
        <p:spPr>
          <a:xfrm>
            <a:off x="4857226" y="654342"/>
            <a:ext cx="7029974" cy="4812003"/>
          </a:xfrm>
        </p:spPr>
        <p:txBody>
          <a:bodyPr>
            <a:normAutofit/>
          </a:bodyPr>
          <a:lstStyle/>
          <a:p>
            <a:pPr marL="0" indent="0" algn="just">
              <a:buNone/>
            </a:pPr>
            <a:endParaRPr lang="en-US" sz="20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DDL is Data Definition Language statements</a:t>
            </a:r>
          </a:p>
          <a:p>
            <a:pPr algn="just"/>
            <a:r>
              <a:rPr lang="en-US" sz="2000" dirty="0">
                <a:latin typeface="Times New Roman" panose="02020603050405020304" pitchFamily="18" charset="0"/>
                <a:cs typeface="Times New Roman" panose="02020603050405020304" pitchFamily="18" charset="0"/>
              </a:rPr>
              <a:t>Some examples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CREATE - to create objects in the database </a:t>
            </a:r>
          </a:p>
          <a:p>
            <a:pPr algn="just"/>
            <a:r>
              <a:rPr lang="en-US" sz="2000" dirty="0">
                <a:latin typeface="Times New Roman" panose="02020603050405020304" pitchFamily="18" charset="0"/>
                <a:cs typeface="Times New Roman" panose="02020603050405020304" pitchFamily="18" charset="0"/>
              </a:rPr>
              <a:t>ALTER - alters the structure of the database </a:t>
            </a:r>
          </a:p>
          <a:p>
            <a:pPr algn="just"/>
            <a:r>
              <a:rPr lang="en-US" sz="2000" dirty="0">
                <a:latin typeface="Times New Roman" panose="02020603050405020304" pitchFamily="18" charset="0"/>
                <a:cs typeface="Times New Roman" panose="02020603050405020304" pitchFamily="18" charset="0"/>
              </a:rPr>
              <a:t>DROP - delete objects from the database </a:t>
            </a:r>
          </a:p>
          <a:p>
            <a:pPr algn="just"/>
            <a:r>
              <a:rPr lang="en-US" sz="2000" dirty="0">
                <a:latin typeface="Times New Roman" panose="02020603050405020304" pitchFamily="18" charset="0"/>
                <a:cs typeface="Times New Roman" panose="02020603050405020304" pitchFamily="18" charset="0"/>
              </a:rPr>
              <a:t>TRUNCATE - remove all records from a table </a:t>
            </a:r>
          </a:p>
          <a:p>
            <a:pPr algn="just"/>
            <a:r>
              <a:rPr lang="en-US" sz="2000" dirty="0">
                <a:latin typeface="Times New Roman" panose="02020603050405020304" pitchFamily="18" charset="0"/>
                <a:cs typeface="Times New Roman" panose="02020603050405020304" pitchFamily="18" charset="0"/>
              </a:rPr>
              <a:t>COMMENT - add comments to the data dictionary</a:t>
            </a:r>
            <a:endParaRPr lang="en-IN" sz="2000" dirty="0">
              <a:latin typeface="Times New Roman" panose="02020603050405020304" pitchFamily="18" charset="0"/>
              <a:cs typeface="Times New Roman" panose="02020603050405020304" pitchFamily="18" charset="0"/>
            </a:endParaRPr>
          </a:p>
        </p:txBody>
      </p:sp>
      <p:pic>
        <p:nvPicPr>
          <p:cNvPr id="1028" name="Picture 4" descr="DB 용어 정리 DDL DML DCL TCL">
            <a:extLst>
              <a:ext uri="{FF2B5EF4-FFF2-40B4-BE49-F238E27FC236}">
                <a16:creationId xmlns="" xmlns:a16="http://schemas.microsoft.com/office/drawing/2014/main" id="{1C6A1F3D-FC0C-4D00-8E1B-4DFCF04A5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4" y="1946246"/>
            <a:ext cx="4452282" cy="32518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 xmlns:a16="http://schemas.microsoft.com/office/drawing/2014/main" id="{9845A845-01DF-40D1-A90E-4EED906173B1}"/>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84500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D8B6800-4731-4113-8034-BE1F774980FF}"/>
              </a:ext>
            </a:extLst>
          </p:cNvPr>
          <p:cNvSpPr>
            <a:spLocks noGrp="1"/>
          </p:cNvSpPr>
          <p:nvPr>
            <p:ph idx="1"/>
          </p:nvPr>
        </p:nvSpPr>
        <p:spPr>
          <a:xfrm>
            <a:off x="4798503" y="645952"/>
            <a:ext cx="6996417" cy="4820393"/>
          </a:xfrm>
        </p:spPr>
        <p:txBody>
          <a:bodyPr>
            <a:normAutofit/>
          </a:bodyPr>
          <a:lstStyle/>
          <a:p>
            <a:pPr marL="0" indent="0" algn="just">
              <a:buNone/>
            </a:pPr>
            <a:r>
              <a:rPr lang="en-US" sz="2000" b="1" dirty="0">
                <a:latin typeface="Times New Roman" panose="02020603050405020304" pitchFamily="18" charset="0"/>
                <a:cs typeface="Times New Roman" panose="02020603050405020304" pitchFamily="18" charset="0"/>
              </a:rPr>
              <a:t>DML is Data Manipulation Language statements </a:t>
            </a:r>
          </a:p>
          <a:p>
            <a:pPr algn="just"/>
            <a:r>
              <a:rPr lang="en-US" sz="2000" dirty="0">
                <a:latin typeface="Times New Roman" panose="02020603050405020304" pitchFamily="18" charset="0"/>
                <a:cs typeface="Times New Roman" panose="02020603050405020304" pitchFamily="18" charset="0"/>
              </a:rPr>
              <a:t>Some examples: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SELECT - retrieve data from the a database </a:t>
            </a:r>
          </a:p>
          <a:p>
            <a:pPr algn="just"/>
            <a:r>
              <a:rPr lang="en-US" sz="2000" dirty="0">
                <a:latin typeface="Times New Roman" panose="02020603050405020304" pitchFamily="18" charset="0"/>
                <a:cs typeface="Times New Roman" panose="02020603050405020304" pitchFamily="18" charset="0"/>
              </a:rPr>
              <a:t>INSERT - insert data into a table </a:t>
            </a:r>
          </a:p>
          <a:p>
            <a:pPr algn="just"/>
            <a:r>
              <a:rPr lang="en-US" sz="2000" dirty="0">
                <a:latin typeface="Times New Roman" panose="02020603050405020304" pitchFamily="18" charset="0"/>
                <a:cs typeface="Times New Roman" panose="02020603050405020304" pitchFamily="18" charset="0"/>
              </a:rPr>
              <a:t>UPDATE - updates existing data within a table </a:t>
            </a:r>
          </a:p>
          <a:p>
            <a:pPr algn="just"/>
            <a:r>
              <a:rPr lang="en-US" sz="2000" dirty="0">
                <a:latin typeface="Times New Roman" panose="02020603050405020304" pitchFamily="18" charset="0"/>
                <a:cs typeface="Times New Roman" panose="02020603050405020304" pitchFamily="18" charset="0"/>
              </a:rPr>
              <a:t>DELETE - deletes all records from a table, the space for the records remain </a:t>
            </a:r>
          </a:p>
          <a:p>
            <a:pPr algn="just"/>
            <a:r>
              <a:rPr lang="en-US" sz="2000" dirty="0">
                <a:latin typeface="Times New Roman" panose="02020603050405020304" pitchFamily="18" charset="0"/>
                <a:cs typeface="Times New Roman" panose="02020603050405020304" pitchFamily="18" charset="0"/>
              </a:rPr>
              <a:t>CALL - call a PL/SQL or Java subprogram </a:t>
            </a:r>
          </a:p>
          <a:p>
            <a:pPr algn="just"/>
            <a:r>
              <a:rPr lang="en-US" sz="2000" dirty="0">
                <a:latin typeface="Times New Roman" panose="02020603050405020304" pitchFamily="18" charset="0"/>
                <a:cs typeface="Times New Roman" panose="02020603050405020304" pitchFamily="18" charset="0"/>
              </a:rPr>
              <a:t>EXPLAIN PLAN - explain access path to data </a:t>
            </a:r>
          </a:p>
          <a:p>
            <a:pPr algn="just"/>
            <a:r>
              <a:rPr lang="en-US" sz="2000" dirty="0">
                <a:latin typeface="Times New Roman" panose="02020603050405020304" pitchFamily="18" charset="0"/>
                <a:cs typeface="Times New Roman" panose="02020603050405020304" pitchFamily="18" charset="0"/>
              </a:rPr>
              <a:t>LOCK TABLE - control concurrency</a:t>
            </a:r>
            <a:endParaRPr lang="en-IN" sz="2000" dirty="0">
              <a:latin typeface="Times New Roman" panose="02020603050405020304" pitchFamily="18" charset="0"/>
              <a:cs typeface="Times New Roman" panose="02020603050405020304" pitchFamily="18" charset="0"/>
            </a:endParaRPr>
          </a:p>
        </p:txBody>
      </p:sp>
      <p:pic>
        <p:nvPicPr>
          <p:cNvPr id="5" name="Picture 4" descr="DB 용어 정리 DDL DML DCL TCL">
            <a:extLst>
              <a:ext uri="{FF2B5EF4-FFF2-40B4-BE49-F238E27FC236}">
                <a16:creationId xmlns="" xmlns:a16="http://schemas.microsoft.com/office/drawing/2014/main" id="{BFC13E46-C1B3-4D54-BF2A-592665D2A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21" y="1996580"/>
            <a:ext cx="4452282" cy="325180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 xmlns:a16="http://schemas.microsoft.com/office/drawing/2014/main" id="{3BED9A21-E9C8-4634-BE04-E53BAFB449FC}"/>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134796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AA08DD6-FF96-4A8D-B5C8-831587D2D313}"/>
              </a:ext>
            </a:extLst>
          </p:cNvPr>
          <p:cNvSpPr>
            <a:spLocks noGrp="1"/>
          </p:cNvSpPr>
          <p:nvPr>
            <p:ph idx="1"/>
          </p:nvPr>
        </p:nvSpPr>
        <p:spPr>
          <a:xfrm>
            <a:off x="4941116" y="109057"/>
            <a:ext cx="7046752" cy="6098795"/>
          </a:xfrm>
        </p:spPr>
        <p:txBody>
          <a:bodyPr>
            <a:normAutofit/>
          </a:bodyPr>
          <a:lstStyle/>
          <a:p>
            <a:pPr marL="0" indent="0" algn="just">
              <a:buNone/>
            </a:pPr>
            <a:endParaRPr lang="en-US" sz="20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TCL(Transaction Control Language) is a DML </a:t>
            </a:r>
          </a:p>
          <a:p>
            <a:pPr algn="just"/>
            <a:r>
              <a:rPr lang="en-US" sz="2000" dirty="0">
                <a:latin typeface="Times New Roman" panose="02020603050405020304" pitchFamily="18" charset="0"/>
                <a:cs typeface="Times New Roman" panose="02020603050405020304" pitchFamily="18" charset="0"/>
              </a:rPr>
              <a:t>COMMIT - save work done </a:t>
            </a:r>
          </a:p>
          <a:p>
            <a:pPr algn="just"/>
            <a:r>
              <a:rPr lang="en-US" sz="2000" dirty="0">
                <a:latin typeface="Times New Roman" panose="02020603050405020304" pitchFamily="18" charset="0"/>
                <a:cs typeface="Times New Roman" panose="02020603050405020304" pitchFamily="18" charset="0"/>
              </a:rPr>
              <a:t>SAVEPOINT - identify a point in a transaction to which you can later roll back </a:t>
            </a:r>
          </a:p>
          <a:p>
            <a:pPr algn="just"/>
            <a:r>
              <a:rPr lang="en-US" sz="2000" dirty="0">
                <a:latin typeface="Times New Roman" panose="02020603050405020304" pitchFamily="18" charset="0"/>
                <a:cs typeface="Times New Roman" panose="02020603050405020304" pitchFamily="18" charset="0"/>
              </a:rPr>
              <a:t>ROLLBACK - restore database to original since the last COMMIT </a:t>
            </a:r>
          </a:p>
          <a:p>
            <a:pPr algn="just"/>
            <a:r>
              <a:rPr lang="en-US" sz="2000" dirty="0">
                <a:latin typeface="Times New Roman" panose="02020603050405020304" pitchFamily="18" charset="0"/>
                <a:cs typeface="Times New Roman" panose="02020603050405020304" pitchFamily="18" charset="0"/>
              </a:rPr>
              <a:t>SET TRANSACTION - Change transaction options like what rollback segment to use </a:t>
            </a:r>
          </a:p>
          <a:p>
            <a:pPr marL="0" indent="0" algn="just">
              <a:buNone/>
            </a:pPr>
            <a:endParaRPr lang="en-US" sz="20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DCL is Data Control Language statements</a:t>
            </a:r>
          </a:p>
          <a:p>
            <a:pPr algn="just"/>
            <a:r>
              <a:rPr lang="en-US" sz="2000" dirty="0">
                <a:latin typeface="Times New Roman" panose="02020603050405020304" pitchFamily="18" charset="0"/>
                <a:cs typeface="Times New Roman" panose="02020603050405020304" pitchFamily="18" charset="0"/>
              </a:rPr>
              <a:t>Some examples: </a:t>
            </a:r>
          </a:p>
          <a:p>
            <a:pPr algn="just"/>
            <a:r>
              <a:rPr lang="en-US" sz="2000" dirty="0">
                <a:latin typeface="Times New Roman" panose="02020603050405020304" pitchFamily="18" charset="0"/>
                <a:cs typeface="Times New Roman" panose="02020603050405020304" pitchFamily="18" charset="0"/>
              </a:rPr>
              <a:t>GRANT - gives user's access privileges to database </a:t>
            </a:r>
          </a:p>
          <a:p>
            <a:pPr algn="just"/>
            <a:r>
              <a:rPr lang="en-US" sz="2000" dirty="0">
                <a:latin typeface="Times New Roman" panose="02020603050405020304" pitchFamily="18" charset="0"/>
                <a:cs typeface="Times New Roman" panose="02020603050405020304" pitchFamily="18" charset="0"/>
              </a:rPr>
              <a:t> REVOKE - withdraw access privileges given with the GRANT command</a:t>
            </a:r>
            <a:endParaRPr lang="en-IN" sz="2000" dirty="0">
              <a:latin typeface="Times New Roman" panose="02020603050405020304" pitchFamily="18" charset="0"/>
              <a:cs typeface="Times New Roman" panose="02020603050405020304" pitchFamily="18" charset="0"/>
            </a:endParaRPr>
          </a:p>
        </p:txBody>
      </p:sp>
      <p:pic>
        <p:nvPicPr>
          <p:cNvPr id="5" name="Picture 4" descr="DB 용어 정리 DDL DML DCL TCL">
            <a:extLst>
              <a:ext uri="{FF2B5EF4-FFF2-40B4-BE49-F238E27FC236}">
                <a16:creationId xmlns="" xmlns:a16="http://schemas.microsoft.com/office/drawing/2014/main" id="{5B039C6B-83B8-4ADF-9A96-9CDBC518C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44" y="1946246"/>
            <a:ext cx="4452282" cy="325180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 xmlns:a16="http://schemas.microsoft.com/office/drawing/2014/main" id="{775A5E51-E502-4A9D-8620-83DA0458014F}"/>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112906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57BC7A-2C0D-4E97-8FBA-2A7005874013}"/>
              </a:ext>
            </a:extLst>
          </p:cNvPr>
          <p:cNvSpPr>
            <a:spLocks noGrp="1"/>
          </p:cNvSpPr>
          <p:nvPr>
            <p:ph type="title"/>
          </p:nvPr>
        </p:nvSpPr>
        <p:spPr>
          <a:xfrm>
            <a:off x="838200" y="188956"/>
            <a:ext cx="10515600" cy="492081"/>
          </a:xfrm>
        </p:spPr>
        <p:txBody>
          <a:bodyPr>
            <a:normAutofit fontScale="90000"/>
          </a:bodyPr>
          <a:lstStyle/>
          <a:p>
            <a:pPr algn="ctr"/>
            <a:r>
              <a:rPr lang="en-IN" sz="3200" dirty="0">
                <a:latin typeface="Times New Roman" panose="02020603050405020304" pitchFamily="18" charset="0"/>
                <a:cs typeface="Times New Roman" panose="02020603050405020304" pitchFamily="18" charset="0"/>
              </a:rPr>
              <a:t>Data-Definition Language</a:t>
            </a:r>
          </a:p>
        </p:txBody>
      </p:sp>
      <p:sp>
        <p:nvSpPr>
          <p:cNvPr id="3" name="Content Placeholder 2">
            <a:extLst>
              <a:ext uri="{FF2B5EF4-FFF2-40B4-BE49-F238E27FC236}">
                <a16:creationId xmlns="" xmlns:a16="http://schemas.microsoft.com/office/drawing/2014/main" id="{3F5AC44F-EC0E-4168-839E-5A93CE7AAF8A}"/>
              </a:ext>
            </a:extLst>
          </p:cNvPr>
          <p:cNvSpPr>
            <a:spLocks noGrp="1"/>
          </p:cNvSpPr>
          <p:nvPr>
            <p:ph idx="1"/>
          </p:nvPr>
        </p:nvSpPr>
        <p:spPr>
          <a:xfrm>
            <a:off x="838200" y="838899"/>
            <a:ext cx="10515600" cy="5603846"/>
          </a:xfrm>
        </p:spPr>
        <p:txBody>
          <a:bodyPr>
            <a:normAutofit/>
          </a:bodyPr>
          <a:lstStyle/>
          <a:p>
            <a:pPr algn="just"/>
            <a:r>
              <a:rPr lang="en-US" sz="2000" dirty="0">
                <a:latin typeface="Times New Roman" panose="02020603050405020304" pitchFamily="18" charset="0"/>
                <a:cs typeface="Times New Roman" panose="02020603050405020304" pitchFamily="18" charset="0"/>
              </a:rPr>
              <a:t>Set of definitions expressed by a special language called a data-definition language (DDL).</a:t>
            </a:r>
          </a:p>
          <a:p>
            <a:pPr algn="just"/>
            <a:r>
              <a:rPr lang="en-US" sz="2000" dirty="0">
                <a:latin typeface="Times New Roman" panose="02020603050405020304" pitchFamily="18" charset="0"/>
                <a:cs typeface="Times New Roman" panose="02020603050405020304" pitchFamily="18" charset="0"/>
              </a:rPr>
              <a:t>The storage structure and access methods used by the database system by a set of statements in a special type of DDL called a data storage and definition language.</a:t>
            </a:r>
          </a:p>
          <a:p>
            <a:pPr algn="just"/>
            <a:r>
              <a:rPr lang="en-US" sz="2000" dirty="0">
                <a:latin typeface="Times New Roman" panose="02020603050405020304" pitchFamily="18" charset="0"/>
                <a:cs typeface="Times New Roman" panose="02020603050405020304" pitchFamily="18" charset="0"/>
              </a:rPr>
              <a:t>The data values stored in the database must satisfy certain consistency constraints.</a:t>
            </a:r>
          </a:p>
          <a:p>
            <a:pPr algn="just"/>
            <a:r>
              <a:rPr lang="en-IN" sz="2000" b="1" dirty="0">
                <a:latin typeface="Times New Roman" panose="02020603050405020304" pitchFamily="18" charset="0"/>
                <a:cs typeface="Times New Roman" panose="02020603050405020304" pitchFamily="18" charset="0"/>
              </a:rPr>
              <a:t>Domain Constraints: </a:t>
            </a:r>
            <a:r>
              <a:rPr lang="en-US" sz="2000" dirty="0">
                <a:latin typeface="Times New Roman" panose="02020603050405020304" pitchFamily="18" charset="0"/>
                <a:cs typeface="Times New Roman" panose="02020603050405020304" pitchFamily="18" charset="0"/>
              </a:rPr>
              <a:t>A domain of possible values must be associated with every attribute (for example, integer types, character types, date/time types).</a:t>
            </a:r>
          </a:p>
          <a:p>
            <a:pPr algn="just"/>
            <a:r>
              <a:rPr lang="en-US" sz="2000" dirty="0">
                <a:latin typeface="Times New Roman" panose="02020603050405020304" pitchFamily="18" charset="0"/>
                <a:cs typeface="Times New Roman" panose="02020603050405020304" pitchFamily="18" charset="0"/>
              </a:rPr>
              <a:t>Domain constraints are the most elementary form of integrity constraint.</a:t>
            </a:r>
          </a:p>
          <a:p>
            <a:pPr algn="just"/>
            <a:r>
              <a:rPr lang="en-IN" sz="2000" b="1" dirty="0">
                <a:latin typeface="Times New Roman" panose="02020603050405020304" pitchFamily="18" charset="0"/>
                <a:cs typeface="Times New Roman" panose="02020603050405020304" pitchFamily="18" charset="0"/>
              </a:rPr>
              <a:t>Referential Integrity: </a:t>
            </a:r>
            <a:r>
              <a:rPr lang="en-US" sz="2000" dirty="0">
                <a:latin typeface="Times New Roman" panose="02020603050405020304" pitchFamily="18" charset="0"/>
                <a:cs typeface="Times New Roman" panose="02020603050405020304" pitchFamily="18" charset="0"/>
              </a:rPr>
              <a:t>There are cases where we wish to ensure that a value that appears in one relation for a given set of attributes also appears in a certain set of attributes in another relation (referential integrity).</a:t>
            </a:r>
          </a:p>
          <a:p>
            <a:pPr algn="just"/>
            <a:r>
              <a:rPr lang="en-US" sz="2000" dirty="0">
                <a:latin typeface="Times New Roman" panose="02020603050405020304" pitchFamily="18" charset="0"/>
                <a:cs typeface="Times New Roman" panose="02020603050405020304" pitchFamily="18" charset="0"/>
              </a:rPr>
              <a:t>Database modifications can cause violations of referential integrity.</a:t>
            </a:r>
          </a:p>
          <a:p>
            <a:pPr algn="just"/>
            <a:r>
              <a:rPr lang="en-IN" sz="2000" b="1" dirty="0">
                <a:latin typeface="Times New Roman" panose="02020603050405020304" pitchFamily="18" charset="0"/>
                <a:cs typeface="Times New Roman" panose="02020603050405020304" pitchFamily="18" charset="0"/>
              </a:rPr>
              <a:t>Assertions: </a:t>
            </a:r>
            <a:r>
              <a:rPr lang="en-US" sz="2000" dirty="0">
                <a:latin typeface="Times New Roman" panose="02020603050405020304" pitchFamily="18" charset="0"/>
                <a:cs typeface="Times New Roman" panose="02020603050405020304" pitchFamily="18" charset="0"/>
              </a:rPr>
              <a:t>An assertion is any condition that the database must always satisfy. Domain constraints and referential-integrity constraints are special forms of assertions.</a:t>
            </a:r>
          </a:p>
          <a:p>
            <a:pPr algn="just"/>
            <a:r>
              <a:rPr lang="en-IN" sz="2000" b="1" dirty="0">
                <a:latin typeface="Times New Roman" panose="02020603050405020304" pitchFamily="18" charset="0"/>
                <a:cs typeface="Times New Roman" panose="02020603050405020304" pitchFamily="18" charset="0"/>
              </a:rPr>
              <a:t>Authorization:</a:t>
            </a:r>
            <a:r>
              <a:rPr lang="en-IN" sz="2000" dirty="0">
                <a:latin typeface="Times New Roman" panose="02020603050405020304" pitchFamily="18" charset="0"/>
                <a:cs typeface="Times New Roman" panose="02020603050405020304" pitchFamily="18" charset="0"/>
              </a:rPr>
              <a:t> To </a:t>
            </a:r>
            <a:r>
              <a:rPr lang="en-US" sz="2000" dirty="0">
                <a:latin typeface="Times New Roman" panose="02020603050405020304" pitchFamily="18" charset="0"/>
                <a:cs typeface="Times New Roman" panose="02020603050405020304" pitchFamily="18" charset="0"/>
              </a:rPr>
              <a:t>differentiate among the users as far as the type of access they are permitted on various data values in the database. These differentiations are expressed in terms of authorization.</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1FA6AA2E-72DC-4A87-9997-E6D45A07C82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171705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3C5B0BF-94A2-4144-B877-063F3020D201}"/>
              </a:ext>
            </a:extLst>
          </p:cNvPr>
          <p:cNvPicPr/>
          <p:nvPr/>
        </p:nvPicPr>
        <p:blipFill rotWithShape="1">
          <a:blip r:embed="rId2">
            <a:extLst>
              <a:ext uri="{28A0092B-C50C-407E-A947-70E740481C1C}">
                <a14:useLocalDpi xmlns:a14="http://schemas.microsoft.com/office/drawing/2010/main" val="0"/>
              </a:ext>
            </a:extLst>
          </a:blip>
          <a:srcRect l="17702" t="12710" r="14530" b="5798"/>
          <a:stretch/>
        </p:blipFill>
        <p:spPr>
          <a:xfrm>
            <a:off x="282429" y="262156"/>
            <a:ext cx="11627141" cy="6333688"/>
          </a:xfrm>
          <a:prstGeom prst="rect">
            <a:avLst/>
          </a:prstGeom>
        </p:spPr>
      </p:pic>
      <p:sp>
        <p:nvSpPr>
          <p:cNvPr id="2" name="Footer Placeholder 1">
            <a:extLst>
              <a:ext uri="{FF2B5EF4-FFF2-40B4-BE49-F238E27FC236}">
                <a16:creationId xmlns="" xmlns:a16="http://schemas.microsoft.com/office/drawing/2014/main" id="{28F34456-BCCF-43BC-8EA6-DBB64C1304B0}"/>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901010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0AD30E5-FB7A-4D67-B77F-8F3E65F34633}"/>
              </a:ext>
            </a:extLst>
          </p:cNvPr>
          <p:cNvSpPr>
            <a:spLocks noGrp="1"/>
          </p:cNvSpPr>
          <p:nvPr>
            <p:ph idx="1"/>
          </p:nvPr>
        </p:nvSpPr>
        <p:spPr>
          <a:xfrm>
            <a:off x="620785" y="461394"/>
            <a:ext cx="11182525" cy="5847127"/>
          </a:xfrm>
        </p:spPr>
        <p:txBody>
          <a:bodyPr>
            <a:normAutofit/>
          </a:bodyPr>
          <a:lstStyle/>
          <a:p>
            <a:pPr algn="just"/>
            <a:r>
              <a:rPr lang="en-IN" sz="2000" dirty="0">
                <a:latin typeface="Times New Roman" panose="02020603050405020304" pitchFamily="18" charset="0"/>
                <a:cs typeface="Times New Roman" panose="02020603050405020304" pitchFamily="18" charset="0"/>
              </a:rPr>
              <a:t>Read Authorization - </a:t>
            </a:r>
            <a:r>
              <a:rPr lang="en-US" sz="2000" dirty="0">
                <a:latin typeface="Times New Roman" panose="02020603050405020304" pitchFamily="18" charset="0"/>
                <a:cs typeface="Times New Roman" panose="02020603050405020304" pitchFamily="18" charset="0"/>
              </a:rPr>
              <a:t>which allows reading, but not modification of data.</a:t>
            </a:r>
          </a:p>
          <a:p>
            <a:pPr algn="just"/>
            <a:r>
              <a:rPr lang="en-IN" sz="2000" dirty="0">
                <a:latin typeface="Times New Roman" panose="02020603050405020304" pitchFamily="18" charset="0"/>
                <a:cs typeface="Times New Roman" panose="02020603050405020304" pitchFamily="18" charset="0"/>
              </a:rPr>
              <a:t>Insert Authorization - </a:t>
            </a:r>
            <a:r>
              <a:rPr lang="en-US" sz="2000" dirty="0">
                <a:latin typeface="Times New Roman" panose="02020603050405020304" pitchFamily="18" charset="0"/>
                <a:cs typeface="Times New Roman" panose="02020603050405020304" pitchFamily="18" charset="0"/>
              </a:rPr>
              <a:t>which allows insertion of new data but not modification of existing data.</a:t>
            </a:r>
          </a:p>
          <a:p>
            <a:pPr algn="just"/>
            <a:r>
              <a:rPr lang="en-IN" sz="2000" dirty="0">
                <a:latin typeface="Times New Roman" panose="02020603050405020304" pitchFamily="18" charset="0"/>
                <a:cs typeface="Times New Roman" panose="02020603050405020304" pitchFamily="18" charset="0"/>
              </a:rPr>
              <a:t>update authorization - </a:t>
            </a:r>
            <a:r>
              <a:rPr lang="en-US" sz="2000" dirty="0">
                <a:latin typeface="Times New Roman" panose="02020603050405020304" pitchFamily="18" charset="0"/>
                <a:cs typeface="Times New Roman" panose="02020603050405020304" pitchFamily="18" charset="0"/>
              </a:rPr>
              <a:t>which allows modification but not deletion of data.</a:t>
            </a:r>
          </a:p>
          <a:p>
            <a:pPr algn="just"/>
            <a:r>
              <a:rPr lang="en-IN" sz="2000" dirty="0">
                <a:latin typeface="Times New Roman" panose="02020603050405020304" pitchFamily="18" charset="0"/>
                <a:cs typeface="Times New Roman" panose="02020603050405020304" pitchFamily="18" charset="0"/>
              </a:rPr>
              <a:t>Delete Authorization - </a:t>
            </a:r>
            <a:r>
              <a:rPr lang="en-US" sz="2000" dirty="0">
                <a:latin typeface="Times New Roman" panose="02020603050405020304" pitchFamily="18" charset="0"/>
                <a:cs typeface="Times New Roman" panose="02020603050405020304" pitchFamily="18" charset="0"/>
              </a:rPr>
              <a:t>which allows deletion of data.</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output of the DDL is placed in the data dictionary which contains metadata - that is, data about data.</a:t>
            </a:r>
          </a:p>
          <a:p>
            <a:pPr algn="just"/>
            <a:r>
              <a:rPr lang="en-US" sz="2000" dirty="0">
                <a:latin typeface="Times New Roman" panose="02020603050405020304" pitchFamily="18" charset="0"/>
                <a:cs typeface="Times New Roman" panose="02020603050405020304" pitchFamily="18" charset="0"/>
              </a:rPr>
              <a:t>SQL provides a rich DDL that allows one to define tables, integrity constraints, assertions, etc.</a:t>
            </a:r>
          </a:p>
          <a:p>
            <a:pPr algn="just"/>
            <a:endParaRPr lang="en-US" sz="2000" dirty="0">
              <a:latin typeface="Times New Roman" panose="02020603050405020304" pitchFamily="18" charset="0"/>
              <a:cs typeface="Times New Roman" panose="02020603050405020304" pitchFamily="18" charset="0"/>
            </a:endParaRPr>
          </a:p>
          <a:p>
            <a:pPr marL="0" indent="0" algn="ctr">
              <a:buNone/>
            </a:pPr>
            <a:r>
              <a:rPr lang="en-US" sz="2000" b="1" dirty="0">
                <a:solidFill>
                  <a:srgbClr val="0070C0"/>
                </a:solidFill>
                <a:latin typeface="Times New Roman" panose="02020603050405020304" pitchFamily="18" charset="0"/>
                <a:cs typeface="Times New Roman" panose="02020603050405020304" pitchFamily="18" charset="0"/>
              </a:rPr>
              <a:t>create table department (dept name char (20), building char (15), budget numeric (12,2));</a:t>
            </a:r>
            <a:endParaRPr lang="en-IN" sz="2000" b="1" dirty="0">
              <a:solidFill>
                <a:srgbClr val="0070C0"/>
              </a:solidFill>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Execution of the above DDL statement creates the department table with three columns: dept name, building, and budget, each of which has a specific data type associated with it.</a:t>
            </a:r>
          </a:p>
        </p:txBody>
      </p:sp>
      <p:sp>
        <p:nvSpPr>
          <p:cNvPr id="2" name="Footer Placeholder 1">
            <a:extLst>
              <a:ext uri="{FF2B5EF4-FFF2-40B4-BE49-F238E27FC236}">
                <a16:creationId xmlns="" xmlns:a16="http://schemas.microsoft.com/office/drawing/2014/main" id="{A49D3C94-E032-430D-B26A-E926DC76EBBF}"/>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6499006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5AE69F-5498-4888-B584-62153C18953E}"/>
              </a:ext>
            </a:extLst>
          </p:cNvPr>
          <p:cNvSpPr>
            <a:spLocks noGrp="1"/>
          </p:cNvSpPr>
          <p:nvPr>
            <p:ph type="title"/>
          </p:nvPr>
        </p:nvSpPr>
        <p:spPr>
          <a:xfrm>
            <a:off x="1294362" y="267625"/>
            <a:ext cx="9603275" cy="529330"/>
          </a:xfrm>
        </p:spPr>
        <p:txBody>
          <a:bodyPr>
            <a:noAutofit/>
          </a:bodyPr>
          <a:lstStyle/>
          <a:p>
            <a:pPr algn="ctr"/>
            <a:r>
              <a:rPr lang="en-IN" sz="3200" dirty="0">
                <a:latin typeface="Times New Roman" panose="02020603050405020304" pitchFamily="18" charset="0"/>
                <a:cs typeface="Times New Roman" panose="02020603050405020304" pitchFamily="18" charset="0"/>
              </a:rPr>
              <a:t>CREATING DATABASE TABLE</a:t>
            </a:r>
          </a:p>
        </p:txBody>
      </p:sp>
      <p:sp>
        <p:nvSpPr>
          <p:cNvPr id="3" name="Content Placeholder 2">
            <a:extLst>
              <a:ext uri="{FF2B5EF4-FFF2-40B4-BE49-F238E27FC236}">
                <a16:creationId xmlns="" xmlns:a16="http://schemas.microsoft.com/office/drawing/2014/main" id="{945D9036-C148-4FE6-AB6F-74211583C6F8}"/>
              </a:ext>
            </a:extLst>
          </p:cNvPr>
          <p:cNvSpPr>
            <a:spLocks noGrp="1"/>
          </p:cNvSpPr>
          <p:nvPr>
            <p:ph idx="1"/>
          </p:nvPr>
        </p:nvSpPr>
        <p:spPr>
          <a:xfrm>
            <a:off x="1384467" y="1069137"/>
            <a:ext cx="9603275" cy="4719725"/>
          </a:xfrm>
        </p:spPr>
        <p:txBody>
          <a:bodyPr/>
          <a:lstStyle/>
          <a:p>
            <a:endParaRPr lang="en-US"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CREATE – </a:t>
            </a:r>
            <a:r>
              <a:rPr lang="en-US" sz="2000" dirty="0">
                <a:latin typeface="Times New Roman" panose="02020603050405020304" pitchFamily="18" charset="0"/>
                <a:cs typeface="Times New Roman" panose="02020603050405020304" pitchFamily="18" charset="0"/>
              </a:rPr>
              <a:t>creates a new table in the database</a:t>
            </a:r>
            <a:r>
              <a:rPr lang="en-US" sz="2000" dirty="0">
                <a:solidFill>
                  <a:srgbClr val="FF0000"/>
                </a:solidFill>
                <a:latin typeface="Times New Roman" panose="02020603050405020304" pitchFamily="18" charset="0"/>
                <a:cs typeface="Times New Roman" panose="02020603050405020304" pitchFamily="18" charset="0"/>
              </a:rPr>
              <a:t>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Used to create a table by defining its structure, the data type and name of the various columns, the relationships with columns of other tables etc.</a:t>
            </a:r>
            <a:endParaRPr lang="en-US" sz="20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CREATE TABLE </a:t>
            </a:r>
            <a:r>
              <a:rPr lang="en-US" sz="2000"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 (column_name1 </a:t>
            </a:r>
            <a:r>
              <a:rPr lang="en-US" sz="2000" dirty="0" err="1">
                <a:latin typeface="Times New Roman" panose="02020603050405020304" pitchFamily="18" charset="0"/>
                <a:cs typeface="Times New Roman" panose="02020603050405020304" pitchFamily="18" charset="0"/>
              </a:rPr>
              <a:t>data_type</a:t>
            </a:r>
            <a:r>
              <a:rPr lang="en-US" sz="2000" dirty="0">
                <a:latin typeface="Times New Roman" panose="02020603050405020304" pitchFamily="18" charset="0"/>
                <a:cs typeface="Times New Roman" panose="02020603050405020304" pitchFamily="18" charset="0"/>
              </a:rPr>
              <a:t>(size), column_name2 </a:t>
            </a:r>
            <a:r>
              <a:rPr lang="en-US" sz="2000" dirty="0" err="1">
                <a:latin typeface="Times New Roman" panose="02020603050405020304" pitchFamily="18" charset="0"/>
                <a:cs typeface="Times New Roman" panose="02020603050405020304" pitchFamily="18" charset="0"/>
              </a:rPr>
              <a:t>data_type</a:t>
            </a:r>
            <a:r>
              <a:rPr lang="en-US" sz="2000" dirty="0">
                <a:latin typeface="Times New Roman" panose="02020603050405020304" pitchFamily="18" charset="0"/>
                <a:cs typeface="Times New Roman" panose="02020603050405020304" pitchFamily="18" charset="0"/>
              </a:rPr>
              <a:t>(size),….,  </a:t>
            </a:r>
            <a:r>
              <a:rPr lang="en-US" sz="2000" dirty="0" err="1">
                <a:latin typeface="Times New Roman" panose="02020603050405020304" pitchFamily="18" charset="0"/>
                <a:cs typeface="Times New Roman" panose="02020603050405020304" pitchFamily="18" charset="0"/>
              </a:rPr>
              <a:t>column_nameN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data_type</a:t>
            </a:r>
            <a:r>
              <a:rPr lang="en-US" sz="2000" dirty="0">
                <a:latin typeface="Times New Roman" panose="02020603050405020304" pitchFamily="18" charset="0"/>
                <a:cs typeface="Times New Roman" panose="02020603050405020304" pitchFamily="18" charset="0"/>
              </a:rPr>
              <a:t>(size));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E.g.:</a:t>
            </a:r>
          </a:p>
          <a:p>
            <a:pPr marL="457200" lvl="1" indent="0" algn="just">
              <a:buNone/>
            </a:pPr>
            <a:r>
              <a:rPr lang="en-US" sz="2000" dirty="0">
                <a:latin typeface="Times New Roman" panose="02020603050405020304" pitchFamily="18" charset="0"/>
                <a:cs typeface="Times New Roman" panose="02020603050405020304" pitchFamily="18" charset="0"/>
              </a:rPr>
              <a:t>CREATE TABLE Employee(Name varchar2(20), DOB date, Salary number(6));</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 xmlns:a16="http://schemas.microsoft.com/office/drawing/2014/main" id="{43337BE9-805C-4A96-8F3A-640B0E642A74}"/>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6857443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FDCC16A-3BC8-4C6B-A4A7-22C035AAD5EB}"/>
              </a:ext>
            </a:extLst>
          </p:cNvPr>
          <p:cNvSpPr>
            <a:spLocks noGrp="1"/>
          </p:cNvSpPr>
          <p:nvPr>
            <p:ph idx="1"/>
          </p:nvPr>
        </p:nvSpPr>
        <p:spPr>
          <a:xfrm>
            <a:off x="796955" y="930719"/>
            <a:ext cx="10863742" cy="4996562"/>
          </a:xfrm>
        </p:spPr>
        <p:txBody>
          <a:bodyPr>
            <a:normAutofit/>
          </a:bodyPr>
          <a:lstStyle/>
          <a:p>
            <a:pPr marL="0" indent="0" algn="just">
              <a:buNone/>
            </a:pPr>
            <a:endParaRPr lang="en-US" sz="2000" b="0" i="0" dirty="0">
              <a:solidFill>
                <a:srgbClr val="FF0000"/>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FF0000"/>
                </a:solidFill>
                <a:effectLst/>
                <a:latin typeface="Times New Roman" panose="02020603050405020304" pitchFamily="18" charset="0"/>
                <a:cs typeface="Times New Roman" panose="02020603050405020304" pitchFamily="18" charset="0"/>
              </a:rPr>
              <a:t>ALTER</a:t>
            </a:r>
            <a:r>
              <a:rPr lang="en-US" sz="2000" b="0" i="0" dirty="0">
                <a:solidFill>
                  <a:srgbClr val="001C3B"/>
                </a:solidFill>
                <a:effectLst/>
                <a:latin typeface="Times New Roman" panose="02020603050405020304" pitchFamily="18" charset="0"/>
                <a:cs typeface="Times New Roman" panose="02020603050405020304" pitchFamily="18" charset="0"/>
              </a:rPr>
              <a:t> - Add a new attribute or Modify the characteristics of some existing attribute.</a:t>
            </a: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ALTER TABLE </a:t>
            </a:r>
            <a:r>
              <a:rPr lang="en-US" sz="2000"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ADD</a:t>
            </a:r>
            <a:r>
              <a:rPr lang="en-US" sz="2000" dirty="0">
                <a:latin typeface="Times New Roman" panose="02020603050405020304" pitchFamily="18" charset="0"/>
                <a:cs typeface="Times New Roman" panose="02020603050405020304" pitchFamily="18" charset="0"/>
              </a:rPr>
              <a:t> (column_name1 </a:t>
            </a:r>
            <a:r>
              <a:rPr lang="en-US" sz="2000" dirty="0" err="1">
                <a:latin typeface="Times New Roman" panose="02020603050405020304" pitchFamily="18" charset="0"/>
                <a:cs typeface="Times New Roman" panose="02020603050405020304" pitchFamily="18" charset="0"/>
              </a:rPr>
              <a:t>data_type</a:t>
            </a:r>
            <a:r>
              <a:rPr lang="en-US" sz="2000" dirty="0">
                <a:latin typeface="Times New Roman" panose="02020603050405020304" pitchFamily="18" charset="0"/>
                <a:cs typeface="Times New Roman" panose="02020603050405020304" pitchFamily="18" charset="0"/>
              </a:rPr>
              <a:t> (size), column_name2 </a:t>
            </a:r>
            <a:r>
              <a:rPr lang="en-US" sz="2000" dirty="0" err="1">
                <a:latin typeface="Times New Roman" panose="02020603050405020304" pitchFamily="18" charset="0"/>
                <a:cs typeface="Times New Roman" panose="02020603050405020304" pitchFamily="18" charset="0"/>
              </a:rPr>
              <a:t>data_type</a:t>
            </a:r>
            <a:r>
              <a:rPr lang="en-US" sz="2000" dirty="0">
                <a:latin typeface="Times New Roman" panose="02020603050405020304" pitchFamily="18" charset="0"/>
                <a:cs typeface="Times New Roman" panose="02020603050405020304" pitchFamily="18" charset="0"/>
              </a:rPr>
              <a:t> (size),….., </a:t>
            </a:r>
            <a:r>
              <a:rPr lang="en-US" sz="2000" dirty="0" err="1">
                <a:latin typeface="Times New Roman" panose="02020603050405020304" pitchFamily="18" charset="0"/>
                <a:cs typeface="Times New Roman" panose="02020603050405020304" pitchFamily="18" charset="0"/>
              </a:rPr>
              <a:t>column_nameN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data_type</a:t>
            </a:r>
            <a:r>
              <a:rPr lang="en-US" sz="2000" dirty="0">
                <a:latin typeface="Times New Roman" panose="02020603050405020304" pitchFamily="18" charset="0"/>
                <a:cs typeface="Times New Roman" panose="02020603050405020304" pitchFamily="18" charset="0"/>
              </a:rPr>
              <a:t> (size));</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E.g.:</a:t>
            </a:r>
          </a:p>
          <a:p>
            <a:pPr marL="0" indent="0" algn="just">
              <a:buNone/>
            </a:pPr>
            <a:r>
              <a:rPr lang="en-US" sz="2000" dirty="0">
                <a:latin typeface="Times New Roman" panose="02020603050405020304" pitchFamily="18" charset="0"/>
                <a:cs typeface="Times New Roman" panose="02020603050405020304" pitchFamily="18" charset="0"/>
              </a:rPr>
              <a:t>	ALTER TABLE Employee ADD (Address varchar2(20));</a:t>
            </a:r>
          </a:p>
          <a:p>
            <a:pPr marL="0" indent="0" algn="just">
              <a:buNone/>
            </a:pPr>
            <a:r>
              <a:rPr lang="en-US" sz="2000" dirty="0">
                <a:latin typeface="Times New Roman" panose="02020603050405020304" pitchFamily="18" charset="0"/>
                <a:cs typeface="Times New Roman" panose="02020603050405020304" pitchFamily="18" charset="0"/>
              </a:rPr>
              <a:t>	ALTER TABLE Employee ADD (Designation varchar2(20), Dept varchar2(3));</a:t>
            </a:r>
          </a:p>
          <a:p>
            <a:pPr algn="just"/>
            <a:endParaRPr lang="en-IN"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 xmlns:a16="http://schemas.microsoft.com/office/drawing/2014/main" id="{A56BF42B-4F7F-45B9-A76B-5B60F051F8FF}"/>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5485898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6E1B701-E99F-467C-9751-F67D44BF7AEE}"/>
              </a:ext>
            </a:extLst>
          </p:cNvPr>
          <p:cNvSpPr>
            <a:spLocks noGrp="1"/>
          </p:cNvSpPr>
          <p:nvPr>
            <p:ph idx="1"/>
          </p:nvPr>
        </p:nvSpPr>
        <p:spPr>
          <a:xfrm>
            <a:off x="1174743" y="825857"/>
            <a:ext cx="10511121" cy="5206286"/>
          </a:xfrm>
        </p:spPr>
        <p:txBody>
          <a:bodyPr/>
          <a:lstStyle/>
          <a:p>
            <a:pPr marL="0" indent="0" algn="just">
              <a:lnSpc>
                <a:spcPct val="150000"/>
              </a:lnSpc>
              <a:buNone/>
            </a:pPr>
            <a:endParaRPr lang="en-US" sz="2000" dirty="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a:solidFill>
                  <a:srgbClr val="FF0000"/>
                </a:solidFill>
                <a:latin typeface="Times New Roman" panose="02020603050405020304" pitchFamily="18" charset="0"/>
                <a:cs typeface="Times New Roman" panose="02020603050405020304" pitchFamily="18" charset="0"/>
              </a:rPr>
              <a:t>ALTER TABLE </a:t>
            </a:r>
            <a:r>
              <a:rPr lang="en-US" sz="2000"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MODIFY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column_name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data_type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new_size</a:t>
            </a:r>
            <a:r>
              <a:rPr lang="en-US" sz="2000" dirty="0">
                <a:latin typeface="Times New Roman" panose="02020603050405020304" pitchFamily="18" charset="0"/>
                <a:cs typeface="Times New Roman" panose="02020603050405020304" pitchFamily="18" charset="0"/>
              </a:rPr>
              <a:t>));</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E.g.:</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ALTER TABLE Employee MODIFY (Name varchar2(30));</a:t>
            </a:r>
          </a:p>
          <a:p>
            <a:pPr marL="0" indent="0" algn="just">
              <a:buNone/>
            </a:pPr>
            <a:endParaRPr lang="en-US" sz="2000" b="0" i="0" dirty="0">
              <a:solidFill>
                <a:srgbClr val="FF0000"/>
              </a:solidFill>
              <a:effectLst/>
              <a:latin typeface="Times New Roman" panose="02020603050405020304" pitchFamily="18" charset="0"/>
              <a:cs typeface="Times New Roman" panose="02020603050405020304" pitchFamily="18" charset="0"/>
            </a:endParaRPr>
          </a:p>
          <a:p>
            <a:pPr marL="0" indent="0" algn="just">
              <a:buNone/>
            </a:pPr>
            <a:r>
              <a:rPr lang="en-US" sz="2000" b="0" i="0" dirty="0">
                <a:solidFill>
                  <a:srgbClr val="FF0000"/>
                </a:solidFill>
                <a:effectLst/>
                <a:latin typeface="Times New Roman" panose="02020603050405020304" pitchFamily="18" charset="0"/>
                <a:cs typeface="Times New Roman" panose="02020603050405020304" pitchFamily="18" charset="0"/>
              </a:rPr>
              <a:t>ALTER</a:t>
            </a:r>
            <a:r>
              <a:rPr lang="en-US" sz="2000" b="0" i="0" dirty="0">
                <a:solidFill>
                  <a:srgbClr val="001C3B"/>
                </a:solidFill>
                <a:effectLst/>
                <a:latin typeface="Times New Roman" panose="02020603050405020304" pitchFamily="18" charset="0"/>
                <a:cs typeface="Times New Roman" panose="02020603050405020304" pitchFamily="18" charset="0"/>
              </a:rPr>
              <a:t> - dropping a column from the table</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solidFill>
                  <a:srgbClr val="FF0000"/>
                </a:solidFill>
                <a:latin typeface="Times New Roman" panose="02020603050405020304" pitchFamily="18" charset="0"/>
                <a:cs typeface="Times New Roman" panose="02020603050405020304" pitchFamily="18" charset="0"/>
              </a:rPr>
              <a:t>ALTER TABLE </a:t>
            </a:r>
            <a:r>
              <a:rPr lang="en-US" sz="2000"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DROP COLUMN </a:t>
            </a:r>
            <a:r>
              <a:rPr lang="en-US" sz="2000" dirty="0" err="1">
                <a:latin typeface="Times New Roman" panose="02020603050405020304" pitchFamily="18" charset="0"/>
                <a:cs typeface="Times New Roman" panose="02020603050405020304" pitchFamily="18" charset="0"/>
              </a:rPr>
              <a:t>column_name</a:t>
            </a:r>
            <a:r>
              <a:rPr lang="en-US" sz="2000" dirty="0">
                <a:latin typeface="Times New Roman" panose="02020603050405020304" pitchFamily="18" charset="0"/>
                <a:cs typeface="Times New Roman" panose="02020603050405020304" pitchFamily="18" charset="0"/>
              </a:rPr>
              <a:t>;</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E.g.:</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ALTER TABLE Student DROP COLUMN Age;</a:t>
            </a:r>
          </a:p>
          <a:p>
            <a:endParaRPr lang="en-IN" dirty="0"/>
          </a:p>
        </p:txBody>
      </p:sp>
      <p:sp>
        <p:nvSpPr>
          <p:cNvPr id="2" name="Footer Placeholder 1">
            <a:extLst>
              <a:ext uri="{FF2B5EF4-FFF2-40B4-BE49-F238E27FC236}">
                <a16:creationId xmlns="" xmlns:a16="http://schemas.microsoft.com/office/drawing/2014/main" id="{BB15A600-B13C-4FE4-B8E5-22B9CF1011B9}"/>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4901291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DF95E26-6A88-4624-AEC2-2EA7A57CD092}"/>
              </a:ext>
            </a:extLst>
          </p:cNvPr>
          <p:cNvSpPr>
            <a:spLocks noGrp="1"/>
          </p:cNvSpPr>
          <p:nvPr>
            <p:ph idx="1"/>
          </p:nvPr>
        </p:nvSpPr>
        <p:spPr>
          <a:xfrm>
            <a:off x="1294362" y="817468"/>
            <a:ext cx="9603275" cy="5223064"/>
          </a:xfrm>
        </p:spPr>
        <p:txBody>
          <a:bodyPr>
            <a:normAutofit/>
          </a:bodyPr>
          <a:lstStyle/>
          <a:p>
            <a:pPr marL="0" indent="0" algn="just">
              <a:buNone/>
            </a:pPr>
            <a:endParaRPr lang="en-US" sz="2000" dirty="0">
              <a:solidFill>
                <a:srgbClr val="FF0000"/>
              </a:solidFill>
              <a:latin typeface="Times New Roman" panose="02020603050405020304" pitchFamily="18" charset="0"/>
              <a:cs typeface="Times New Roman" panose="02020603050405020304" pitchFamily="18" charset="0"/>
            </a:endParaRPr>
          </a:p>
          <a:p>
            <a:pPr marL="0" indent="0" algn="just">
              <a:buNone/>
            </a:pPr>
            <a:r>
              <a:rPr lang="en-US" sz="2000" dirty="0">
                <a:solidFill>
                  <a:srgbClr val="FF0000"/>
                </a:solidFill>
                <a:latin typeface="Times New Roman" panose="02020603050405020304" pitchFamily="18" charset="0"/>
                <a:cs typeface="Times New Roman" panose="02020603050405020304" pitchFamily="18" charset="0"/>
              </a:rPr>
              <a:t>DROP</a:t>
            </a:r>
            <a:r>
              <a:rPr lang="en-US" sz="2000" dirty="0">
                <a:latin typeface="Times New Roman" panose="02020603050405020304" pitchFamily="18" charset="0"/>
                <a:cs typeface="Times New Roman" panose="02020603050405020304" pitchFamily="18" charset="0"/>
              </a:rPr>
              <a:t> - </a:t>
            </a:r>
            <a:r>
              <a:rPr lang="en-US" sz="2000" dirty="0">
                <a:solidFill>
                  <a:srgbClr val="001C3B"/>
                </a:solidFill>
                <a:latin typeface="Times New Roman" panose="02020603050405020304" pitchFamily="18" charset="0"/>
                <a:cs typeface="Times New Roman" panose="02020603050405020304" pitchFamily="18" charset="0"/>
              </a:rPr>
              <a:t>D</a:t>
            </a:r>
            <a:r>
              <a:rPr lang="en-US" sz="2000" b="0" i="0" dirty="0">
                <a:solidFill>
                  <a:srgbClr val="001C3B"/>
                </a:solidFill>
                <a:effectLst/>
                <a:latin typeface="Times New Roman" panose="02020603050405020304" pitchFamily="18" charset="0"/>
                <a:cs typeface="Times New Roman" panose="02020603050405020304" pitchFamily="18" charset="0"/>
              </a:rPr>
              <a:t>eleting an entire table from the database.</a:t>
            </a:r>
          </a:p>
          <a:p>
            <a:pPr marL="0" indent="0" algn="just">
              <a:buNone/>
            </a:pPr>
            <a:endParaRPr lang="en-US" sz="2000" dirty="0">
              <a:solidFill>
                <a:srgbClr val="FF0000"/>
              </a:solidFill>
              <a:latin typeface="Times New Roman" panose="02020603050405020304" pitchFamily="18" charset="0"/>
              <a:cs typeface="Times New Roman" panose="02020603050405020304" pitchFamily="18" charset="0"/>
            </a:endParaRPr>
          </a:p>
          <a:p>
            <a:pPr marL="0" indent="0" algn="just">
              <a:buNone/>
            </a:pPr>
            <a:r>
              <a:rPr lang="en-US" sz="2000" dirty="0">
                <a:solidFill>
                  <a:srgbClr val="FF0000"/>
                </a:solidFill>
                <a:latin typeface="Times New Roman" panose="02020603050405020304" pitchFamily="18" charset="0"/>
                <a:cs typeface="Times New Roman" panose="02020603050405020304" pitchFamily="18" charset="0"/>
              </a:rPr>
              <a:t>DROP TABLE </a:t>
            </a:r>
            <a:r>
              <a:rPr lang="en-US" sz="2000"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a:t>
            </a:r>
          </a:p>
          <a:p>
            <a:pPr marL="0" indent="0" algn="just">
              <a:buNone/>
            </a:pPr>
            <a:r>
              <a:rPr lang="en-US" sz="2000" dirty="0">
                <a:latin typeface="Times New Roman" panose="02020603050405020304" pitchFamily="18" charset="0"/>
                <a:cs typeface="Times New Roman" panose="02020603050405020304" pitchFamily="18" charset="0"/>
              </a:rPr>
              <a:t>E.g.: </a:t>
            </a:r>
          </a:p>
          <a:p>
            <a:pPr marL="0" indent="0" algn="just">
              <a:buNone/>
            </a:pPr>
            <a:r>
              <a:rPr lang="en-US" sz="2000" dirty="0">
                <a:latin typeface="Times New Roman" panose="02020603050405020304" pitchFamily="18" charset="0"/>
                <a:cs typeface="Times New Roman" panose="02020603050405020304" pitchFamily="18" charset="0"/>
              </a:rPr>
              <a:t>DROP TABLE Employee</a:t>
            </a:r>
          </a:p>
          <a:p>
            <a:pPr marL="0" indent="0" algn="just">
              <a:buNone/>
            </a:pPr>
            <a:endParaRPr lang="en-US" sz="2000" dirty="0">
              <a:solidFill>
                <a:srgbClr val="FF0000"/>
              </a:solidFill>
              <a:latin typeface="Times New Roman" panose="02020603050405020304" pitchFamily="18" charset="0"/>
              <a:cs typeface="Times New Roman" panose="02020603050405020304" pitchFamily="18" charset="0"/>
            </a:endParaRPr>
          </a:p>
          <a:p>
            <a:pPr marL="0" indent="0" algn="just">
              <a:buNone/>
            </a:pPr>
            <a:r>
              <a:rPr lang="en-US" sz="2000" dirty="0">
                <a:solidFill>
                  <a:srgbClr val="FF0000"/>
                </a:solidFill>
                <a:latin typeface="Times New Roman" panose="02020603050405020304" pitchFamily="18" charset="0"/>
                <a:cs typeface="Times New Roman" panose="02020603050405020304" pitchFamily="18" charset="0"/>
              </a:rPr>
              <a:t>RENAME</a:t>
            </a:r>
            <a:r>
              <a:rPr lang="en-US" sz="2000" dirty="0">
                <a:latin typeface="Times New Roman" panose="02020603050405020304" pitchFamily="18" charset="0"/>
                <a:cs typeface="Times New Roman" panose="02020603050405020304" pitchFamily="18" charset="0"/>
              </a:rPr>
              <a:t> – Renaming the table</a:t>
            </a:r>
          </a:p>
          <a:p>
            <a:pPr marL="0" indent="0" algn="just">
              <a:buNone/>
            </a:pPr>
            <a:endParaRPr lang="en-US" sz="2000" dirty="0">
              <a:solidFill>
                <a:srgbClr val="FF0000"/>
              </a:solidFill>
              <a:latin typeface="Times New Roman" panose="02020603050405020304" pitchFamily="18" charset="0"/>
              <a:cs typeface="Times New Roman" panose="02020603050405020304" pitchFamily="18" charset="0"/>
            </a:endParaRPr>
          </a:p>
          <a:p>
            <a:pPr marL="0" indent="0" algn="just">
              <a:buNone/>
            </a:pPr>
            <a:r>
              <a:rPr lang="en-US" sz="2000" dirty="0">
                <a:solidFill>
                  <a:srgbClr val="FF0000"/>
                </a:solidFill>
                <a:latin typeface="Times New Roman" panose="02020603050405020304" pitchFamily="18" charset="0"/>
                <a:cs typeface="Times New Roman" panose="02020603050405020304" pitchFamily="18" charset="0"/>
              </a:rPr>
              <a:t>RENAME </a:t>
            </a:r>
            <a:r>
              <a:rPr lang="en-US" sz="2000" dirty="0" err="1">
                <a:latin typeface="Times New Roman" panose="02020603050405020304" pitchFamily="18" charset="0"/>
                <a:cs typeface="Times New Roman" panose="02020603050405020304" pitchFamily="18" charset="0"/>
              </a:rPr>
              <a:t>old_table_name</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TO </a:t>
            </a:r>
            <a:r>
              <a:rPr lang="en-US" sz="2000" dirty="0" err="1">
                <a:latin typeface="Times New Roman" panose="02020603050405020304" pitchFamily="18" charset="0"/>
                <a:cs typeface="Times New Roman" panose="02020603050405020304" pitchFamily="18" charset="0"/>
              </a:rPr>
              <a:t>new_table_name</a:t>
            </a:r>
            <a:r>
              <a:rPr lang="en-US" sz="2000" dirty="0">
                <a:latin typeface="Times New Roman" panose="02020603050405020304" pitchFamily="18" charset="0"/>
                <a:cs typeface="Times New Roman" panose="02020603050405020304" pitchFamily="18" charset="0"/>
              </a:rPr>
              <a:t>;</a:t>
            </a:r>
          </a:p>
          <a:p>
            <a:pPr marL="0" indent="0" algn="just">
              <a:buNone/>
            </a:pPr>
            <a:r>
              <a:rPr lang="en-US" sz="2000" dirty="0">
                <a:latin typeface="Times New Roman" panose="02020603050405020304" pitchFamily="18" charset="0"/>
                <a:cs typeface="Times New Roman" panose="02020603050405020304" pitchFamily="18" charset="0"/>
              </a:rPr>
              <a:t>E.g.:</a:t>
            </a:r>
          </a:p>
          <a:p>
            <a:pPr marL="0" indent="0" algn="just">
              <a:buNone/>
            </a:pPr>
            <a:r>
              <a:rPr lang="en-US" sz="2000" dirty="0">
                <a:latin typeface="Times New Roman" panose="02020603050405020304" pitchFamily="18" charset="0"/>
                <a:cs typeface="Times New Roman" panose="02020603050405020304" pitchFamily="18" charset="0"/>
              </a:rPr>
              <a:t>RENAME Employee TO </a:t>
            </a:r>
            <a:r>
              <a:rPr lang="en-US" sz="2000" dirty="0" err="1">
                <a:latin typeface="Times New Roman" panose="02020603050405020304" pitchFamily="18" charset="0"/>
                <a:cs typeface="Times New Roman" panose="02020603050405020304" pitchFamily="18" charset="0"/>
              </a:rPr>
              <a:t>Employee_details</a:t>
            </a:r>
            <a:endParaRPr lang="en-US" sz="20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2" name="Footer Placeholder 1">
            <a:extLst>
              <a:ext uri="{FF2B5EF4-FFF2-40B4-BE49-F238E27FC236}">
                <a16:creationId xmlns="" xmlns:a16="http://schemas.microsoft.com/office/drawing/2014/main" id="{3D07FC39-1550-425D-A737-99EFD4E5AB89}"/>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275706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58F0B61-B423-4B2B-9262-CF3995D11D58}"/>
              </a:ext>
            </a:extLst>
          </p:cNvPr>
          <p:cNvSpPr>
            <a:spLocks noGrp="1"/>
          </p:cNvSpPr>
          <p:nvPr>
            <p:ph idx="1"/>
          </p:nvPr>
        </p:nvSpPr>
        <p:spPr>
          <a:xfrm>
            <a:off x="1451579" y="260060"/>
            <a:ext cx="9603275" cy="5206286"/>
          </a:xfrm>
        </p:spPr>
        <p:txBody>
          <a:bodyPr/>
          <a:lstStyle/>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TRUNCATE</a:t>
            </a:r>
            <a:r>
              <a:rPr lang="en-US" sz="2000" dirty="0">
                <a:latin typeface="Times New Roman" panose="02020603050405020304" pitchFamily="18" charset="0"/>
                <a:cs typeface="Times New Roman" panose="02020603050405020304" pitchFamily="18" charset="0"/>
              </a:rPr>
              <a:t> – </a:t>
            </a:r>
            <a:r>
              <a:rPr lang="en-US" sz="2000" b="0" i="0" dirty="0">
                <a:solidFill>
                  <a:srgbClr val="001C3B"/>
                </a:solidFill>
                <a:effectLst/>
                <a:latin typeface="Times New Roman" panose="02020603050405020304" pitchFamily="18" charset="0"/>
                <a:cs typeface="Times New Roman" panose="02020603050405020304" pitchFamily="18" charset="0"/>
              </a:rPr>
              <a:t>deleting all rows from a table and free the space containing the table.</a:t>
            </a:r>
          </a:p>
          <a:p>
            <a:pPr algn="just"/>
            <a:endParaRPr lang="en-US" sz="2000" dirty="0">
              <a:solidFill>
                <a:srgbClr val="001C3B"/>
              </a:solidFill>
              <a:latin typeface="Times New Roman" panose="02020603050405020304" pitchFamily="18" charset="0"/>
              <a:cs typeface="Times New Roman" panose="02020603050405020304" pitchFamily="18" charset="0"/>
            </a:endParaRPr>
          </a:p>
          <a:p>
            <a:pPr marL="0" indent="0" algn="just">
              <a:buNone/>
            </a:pPr>
            <a:r>
              <a:rPr lang="en-US" sz="2000" dirty="0">
                <a:solidFill>
                  <a:srgbClr val="FF0000"/>
                </a:solidFill>
                <a:latin typeface="Times New Roman" panose="02020603050405020304" pitchFamily="18" charset="0"/>
                <a:cs typeface="Times New Roman" panose="02020603050405020304" pitchFamily="18" charset="0"/>
              </a:rPr>
              <a:t>TRUNCATE TABLE </a:t>
            </a:r>
            <a:r>
              <a:rPr lang="en-US" sz="2000"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E.g.:</a:t>
            </a:r>
          </a:p>
          <a:p>
            <a:pPr marL="0" indent="0" algn="just">
              <a:buNone/>
            </a:pPr>
            <a:r>
              <a:rPr lang="en-US" sz="2000" dirty="0">
                <a:latin typeface="Times New Roman" panose="02020603050405020304" pitchFamily="18" charset="0"/>
                <a:cs typeface="Times New Roman" panose="02020603050405020304" pitchFamily="18" charset="0"/>
              </a:rPr>
              <a:t>TRUNCATE TABLE </a:t>
            </a:r>
            <a:r>
              <a:rPr lang="en-US" sz="2000" dirty="0" err="1">
                <a:latin typeface="Times New Roman" panose="02020603050405020304" pitchFamily="18" charset="0"/>
                <a:cs typeface="Times New Roman" panose="02020603050405020304" pitchFamily="18" charset="0"/>
              </a:rPr>
              <a:t>Employee_details</a:t>
            </a:r>
            <a:r>
              <a:rPr lang="en-US" sz="2000" dirty="0">
                <a:latin typeface="Times New Roman" panose="02020603050405020304" pitchFamily="18" charset="0"/>
                <a:cs typeface="Times New Roman" panose="02020603050405020304" pitchFamily="18" charset="0"/>
              </a:rPr>
              <a:t>;</a:t>
            </a:r>
          </a:p>
          <a:p>
            <a:endParaRPr lang="en-IN" dirty="0"/>
          </a:p>
        </p:txBody>
      </p:sp>
      <p:sp>
        <p:nvSpPr>
          <p:cNvPr id="2" name="Footer Placeholder 1">
            <a:extLst>
              <a:ext uri="{FF2B5EF4-FFF2-40B4-BE49-F238E27FC236}">
                <a16:creationId xmlns="" xmlns:a16="http://schemas.microsoft.com/office/drawing/2014/main" id="{772922B0-7473-443A-AE1E-6A1F3EA93134}"/>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2939979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77CAD7-19F0-4ED1-B890-657DFDE39372}"/>
              </a:ext>
            </a:extLst>
          </p:cNvPr>
          <p:cNvSpPr>
            <a:spLocks noGrp="1"/>
          </p:cNvSpPr>
          <p:nvPr>
            <p:ph type="title"/>
          </p:nvPr>
        </p:nvSpPr>
        <p:spPr>
          <a:xfrm>
            <a:off x="1518691" y="133400"/>
            <a:ext cx="9603275" cy="571275"/>
          </a:xfrm>
        </p:spPr>
        <p:txBody>
          <a:bodyPr/>
          <a:lstStyle/>
          <a:p>
            <a:pPr algn="ctr"/>
            <a:r>
              <a:rPr lang="en-US" sz="3200" i="0" dirty="0">
                <a:effectLst/>
                <a:latin typeface="Times New Roman" panose="02020603050405020304" pitchFamily="18" charset="0"/>
                <a:cs typeface="Times New Roman" panose="02020603050405020304" pitchFamily="18" charset="0"/>
              </a:rPr>
              <a:t>Data Manipulation Language</a:t>
            </a:r>
            <a:endParaRPr lang="en-IN" dirty="0"/>
          </a:p>
        </p:txBody>
      </p:sp>
      <p:sp>
        <p:nvSpPr>
          <p:cNvPr id="3" name="Content Placeholder 2">
            <a:extLst>
              <a:ext uri="{FF2B5EF4-FFF2-40B4-BE49-F238E27FC236}">
                <a16:creationId xmlns="" xmlns:a16="http://schemas.microsoft.com/office/drawing/2014/main" id="{EC765B99-AA4E-4D12-B5C1-5E6DA1DA5E7D}"/>
              </a:ext>
            </a:extLst>
          </p:cNvPr>
          <p:cNvSpPr>
            <a:spLocks noGrp="1"/>
          </p:cNvSpPr>
          <p:nvPr>
            <p:ph idx="1"/>
          </p:nvPr>
        </p:nvSpPr>
        <p:spPr>
          <a:xfrm>
            <a:off x="1451579" y="847288"/>
            <a:ext cx="9603275" cy="4619057"/>
          </a:xfrm>
        </p:spPr>
        <p:txBody>
          <a:bodyPr/>
          <a:lstStyle/>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A DML statement is executed when you</a:t>
            </a:r>
          </a:p>
          <a:p>
            <a:pPr algn="just"/>
            <a:r>
              <a:rPr lang="en-US" sz="2000" dirty="0">
                <a:latin typeface="Times New Roman" panose="02020603050405020304" pitchFamily="18" charset="0"/>
                <a:cs typeface="Times New Roman" panose="02020603050405020304" pitchFamily="18" charset="0"/>
              </a:rPr>
              <a:t>Add new rows to a table</a:t>
            </a:r>
          </a:p>
          <a:p>
            <a:pPr algn="just"/>
            <a:r>
              <a:rPr lang="en-US" sz="2000" dirty="0">
                <a:latin typeface="Times New Roman" panose="02020603050405020304" pitchFamily="18" charset="0"/>
                <a:cs typeface="Times New Roman" panose="02020603050405020304" pitchFamily="18" charset="0"/>
              </a:rPr>
              <a:t>Modify existing rows in a table</a:t>
            </a:r>
          </a:p>
          <a:p>
            <a:pPr algn="just"/>
            <a:r>
              <a:rPr lang="en-US" sz="2000" dirty="0">
                <a:latin typeface="Times New Roman" panose="02020603050405020304" pitchFamily="18" charset="0"/>
                <a:cs typeface="Times New Roman" panose="02020603050405020304" pitchFamily="18" charset="0"/>
              </a:rPr>
              <a:t>Remove existing rows from a table</a:t>
            </a:r>
          </a:p>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E5678328-99C0-46B4-B25E-23E7EEA16F76}"/>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5702532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EFA7E41-CD49-465E-9596-41328BDCBB5C}"/>
              </a:ext>
            </a:extLst>
          </p:cNvPr>
          <p:cNvSpPr>
            <a:spLocks noGrp="1"/>
          </p:cNvSpPr>
          <p:nvPr>
            <p:ph idx="1"/>
          </p:nvPr>
        </p:nvSpPr>
        <p:spPr>
          <a:xfrm>
            <a:off x="450210" y="352338"/>
            <a:ext cx="11291580" cy="6193171"/>
          </a:xfrm>
        </p:spPr>
        <p:txBody>
          <a:bodyPr>
            <a:normAutofit lnSpcReduction="10000"/>
          </a:bodyPr>
          <a:lstStyle/>
          <a:p>
            <a:pPr marL="0" indent="0" algn="just">
              <a:buNone/>
            </a:pPr>
            <a:r>
              <a:rPr lang="en-US" sz="2200" dirty="0">
                <a:latin typeface="Times New Roman" panose="02020603050405020304" pitchFamily="18" charset="0"/>
                <a:cs typeface="Times New Roman" panose="02020603050405020304" pitchFamily="18" charset="0"/>
              </a:rPr>
              <a:t>Add new rows to a table by using the INSERT statement.</a:t>
            </a:r>
          </a:p>
          <a:p>
            <a:pPr marL="0" indent="0" algn="just">
              <a:buNone/>
            </a:pPr>
            <a:r>
              <a:rPr lang="en-US" sz="2200" dirty="0">
                <a:latin typeface="Times New Roman" panose="02020603050405020304" pitchFamily="18" charset="0"/>
                <a:cs typeface="Times New Roman" panose="02020603050405020304" pitchFamily="18" charset="0"/>
              </a:rPr>
              <a:t>1. INSERT INTO table VALUES(value1, value2,..);</a:t>
            </a:r>
          </a:p>
          <a:p>
            <a:pPr algn="just"/>
            <a:r>
              <a:rPr lang="en-US" sz="2200" dirty="0">
                <a:latin typeface="Times New Roman" panose="02020603050405020304" pitchFamily="18" charset="0"/>
                <a:cs typeface="Times New Roman" panose="02020603050405020304" pitchFamily="18" charset="0"/>
              </a:rPr>
              <a:t>Only one row is inserted at a time with this syntax.</a:t>
            </a:r>
          </a:p>
          <a:p>
            <a:pPr algn="just"/>
            <a:r>
              <a:rPr lang="en-US" sz="2200" dirty="0">
                <a:latin typeface="Times New Roman" panose="02020603050405020304" pitchFamily="18" charset="0"/>
                <a:cs typeface="Times New Roman" panose="02020603050405020304" pitchFamily="18" charset="0"/>
              </a:rPr>
              <a:t>List values in the default order of the columns in the table</a:t>
            </a:r>
          </a:p>
          <a:p>
            <a:pPr algn="just"/>
            <a:r>
              <a:rPr lang="en-US" sz="2200" dirty="0">
                <a:latin typeface="Times New Roman" panose="02020603050405020304" pitchFamily="18" charset="0"/>
                <a:cs typeface="Times New Roman" panose="02020603050405020304" pitchFamily="18" charset="0"/>
              </a:rPr>
              <a:t>Enclose character and date values within single quotation marks.</a:t>
            </a:r>
          </a:p>
          <a:p>
            <a:pPr algn="just"/>
            <a:r>
              <a:rPr lang="en-US" sz="2200" dirty="0">
                <a:latin typeface="Times New Roman" panose="02020603050405020304" pitchFamily="18" charset="0"/>
                <a:cs typeface="Times New Roman" panose="02020603050405020304" pitchFamily="18" charset="0"/>
              </a:rPr>
              <a:t>Insert a new row containing values for each column.</a:t>
            </a: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E.g.: </a:t>
            </a:r>
          </a:p>
          <a:p>
            <a:pPr algn="just"/>
            <a:r>
              <a:rPr lang="en-US" sz="2200" dirty="0">
                <a:solidFill>
                  <a:srgbClr val="FF0000"/>
                </a:solidFill>
                <a:latin typeface="Times New Roman" panose="02020603050405020304" pitchFamily="18" charset="0"/>
                <a:cs typeface="Times New Roman" panose="02020603050405020304" pitchFamily="18" charset="0"/>
              </a:rPr>
              <a:t>INSERT INTO </a:t>
            </a:r>
            <a:r>
              <a:rPr lang="en-US" sz="2200" dirty="0">
                <a:latin typeface="Times New Roman" panose="02020603050405020304" pitchFamily="18" charset="0"/>
                <a:cs typeface="Times New Roman" panose="02020603050405020304" pitchFamily="18" charset="0"/>
              </a:rPr>
              <a:t>Employee </a:t>
            </a:r>
            <a:r>
              <a:rPr lang="en-US" sz="2200" dirty="0">
                <a:solidFill>
                  <a:srgbClr val="FF0000"/>
                </a:solidFill>
                <a:latin typeface="Times New Roman" panose="02020603050405020304" pitchFamily="18" charset="0"/>
                <a:cs typeface="Times New Roman" panose="02020603050405020304" pitchFamily="18" charset="0"/>
              </a:rPr>
              <a:t>VALUES</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ashok</a:t>
            </a:r>
            <a:r>
              <a:rPr lang="en-US" sz="2200" dirty="0">
                <a:latin typeface="Times New Roman" panose="02020603050405020304" pitchFamily="18" charset="0"/>
                <a:cs typeface="Times New Roman" panose="02020603050405020304" pitchFamily="18" charset="0"/>
              </a:rPr>
              <a:t>’, ‘16-mar-1998’, 30000); </a:t>
            </a: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2. INSERT INTO table(column1, column2,..)VALUES(value1, value2,..);</a:t>
            </a:r>
          </a:p>
          <a:p>
            <a:pPr algn="just"/>
            <a:r>
              <a:rPr lang="en-US" sz="2200" dirty="0">
                <a:latin typeface="Times New Roman" panose="02020603050405020304" pitchFamily="18" charset="0"/>
                <a:cs typeface="Times New Roman" panose="02020603050405020304" pitchFamily="18" charset="0"/>
              </a:rPr>
              <a:t>Rows can be inserted with NULL values either</a:t>
            </a:r>
          </a:p>
          <a:p>
            <a:pPr lvl="1" algn="just"/>
            <a:r>
              <a:rPr lang="en-US" sz="2200" dirty="0">
                <a:latin typeface="Times New Roman" panose="02020603050405020304" pitchFamily="18" charset="0"/>
                <a:cs typeface="Times New Roman" panose="02020603050405020304" pitchFamily="18" charset="0"/>
              </a:rPr>
              <a:t>by omitting column from the column list or</a:t>
            </a:r>
          </a:p>
          <a:p>
            <a:pPr lvl="1" algn="just"/>
            <a:r>
              <a:rPr lang="en-US" sz="2200" dirty="0">
                <a:latin typeface="Times New Roman" panose="02020603050405020304" pitchFamily="18" charset="0"/>
                <a:cs typeface="Times New Roman" panose="02020603050405020304" pitchFamily="18" charset="0"/>
              </a:rPr>
              <a:t>by specifying NULL in the value field.</a:t>
            </a:r>
          </a:p>
          <a:p>
            <a:pPr marL="0" indent="0" algn="just">
              <a:buNone/>
            </a:pPr>
            <a:r>
              <a:rPr lang="en-IN" sz="2200" dirty="0">
                <a:latin typeface="Times New Roman" panose="02020603050405020304" pitchFamily="18" charset="0"/>
                <a:cs typeface="Times New Roman" panose="02020603050405020304" pitchFamily="18" charset="0"/>
              </a:rPr>
              <a:t>E.g.:</a:t>
            </a:r>
          </a:p>
          <a:p>
            <a:pPr algn="just"/>
            <a:r>
              <a:rPr lang="en-US" sz="2200" dirty="0">
                <a:solidFill>
                  <a:srgbClr val="FF0000"/>
                </a:solidFill>
                <a:latin typeface="Times New Roman" panose="02020603050405020304" pitchFamily="18" charset="0"/>
                <a:cs typeface="Times New Roman" panose="02020603050405020304" pitchFamily="18" charset="0"/>
              </a:rPr>
              <a:t>INSERT INTO </a:t>
            </a:r>
            <a:r>
              <a:rPr lang="en-US" sz="2200" dirty="0">
                <a:latin typeface="Times New Roman" panose="02020603050405020304" pitchFamily="18" charset="0"/>
                <a:cs typeface="Times New Roman" panose="02020603050405020304" pitchFamily="18" charset="0"/>
              </a:rPr>
              <a:t>Employee (name, dob, salary) </a:t>
            </a:r>
            <a:r>
              <a:rPr lang="en-US" sz="2200" dirty="0">
                <a:solidFill>
                  <a:srgbClr val="FF0000"/>
                </a:solidFill>
                <a:latin typeface="Times New Roman" panose="02020603050405020304" pitchFamily="18" charset="0"/>
                <a:cs typeface="Times New Roman" panose="02020603050405020304" pitchFamily="18" charset="0"/>
              </a:rPr>
              <a:t>VALUES</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ashok</a:t>
            </a:r>
            <a:r>
              <a:rPr lang="en-US" sz="2200" dirty="0">
                <a:latin typeface="Times New Roman" panose="02020603050405020304" pitchFamily="18" charset="0"/>
                <a:cs typeface="Times New Roman" panose="02020603050405020304" pitchFamily="18" charset="0"/>
              </a:rPr>
              <a:t>’, ‘16-mar-1998’, 30000);</a:t>
            </a:r>
          </a:p>
          <a:p>
            <a:endParaRPr lang="en-US" dirty="0">
              <a:solidFill>
                <a:srgbClr val="FF000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 xmlns:a16="http://schemas.microsoft.com/office/drawing/2014/main" id="{C6CCA971-32E1-4428-8812-16671B101A04}"/>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328975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1B7BDC9-55E6-42AB-94A2-364782FDBE70}"/>
              </a:ext>
            </a:extLst>
          </p:cNvPr>
          <p:cNvSpPr>
            <a:spLocks noGrp="1"/>
          </p:cNvSpPr>
          <p:nvPr>
            <p:ph idx="1"/>
          </p:nvPr>
        </p:nvSpPr>
        <p:spPr>
          <a:xfrm>
            <a:off x="1451579" y="385894"/>
            <a:ext cx="9603275" cy="5080451"/>
          </a:xfrm>
        </p:spPr>
        <p:txBody>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3. INSERT INTO table_name1 SELECT column_name1, column_name2,….,</a:t>
            </a:r>
            <a:r>
              <a:rPr lang="en-US" sz="2000" dirty="0" err="1">
                <a:latin typeface="Times New Roman" panose="02020603050405020304" pitchFamily="18" charset="0"/>
                <a:cs typeface="Times New Roman" panose="02020603050405020304" pitchFamily="18" charset="0"/>
              </a:rPr>
              <a:t>column_nameN</a:t>
            </a:r>
            <a:r>
              <a:rPr lang="en-US" sz="2000" dirty="0">
                <a:latin typeface="Times New Roman" panose="02020603050405020304" pitchFamily="18" charset="0"/>
                <a:cs typeface="Times New Roman" panose="02020603050405020304" pitchFamily="18" charset="0"/>
              </a:rPr>
              <a:t> FROM table_name2;</a:t>
            </a:r>
          </a:p>
          <a:p>
            <a:endParaRPr lang="en-US" sz="2000"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INSERT INTO </a:t>
            </a:r>
            <a:r>
              <a:rPr lang="en-US" sz="2000" dirty="0" err="1">
                <a:latin typeface="Times New Roman" panose="02020603050405020304" pitchFamily="18" charset="0"/>
                <a:cs typeface="Times New Roman" panose="02020603050405020304" pitchFamily="18" charset="0"/>
              </a:rPr>
              <a:t>Employee_details</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SELECT</a:t>
            </a:r>
            <a:r>
              <a:rPr lang="en-US" sz="2000" dirty="0">
                <a:latin typeface="Times New Roman" panose="02020603050405020304" pitchFamily="18" charset="0"/>
                <a:cs typeface="Times New Roman" panose="02020603050405020304" pitchFamily="18" charset="0"/>
              </a:rPr>
              <a:t> name, dob </a:t>
            </a:r>
            <a:r>
              <a:rPr lang="en-US" sz="2000" dirty="0">
                <a:solidFill>
                  <a:srgbClr val="FF0000"/>
                </a:solidFill>
                <a:latin typeface="Times New Roman" panose="02020603050405020304" pitchFamily="18" charset="0"/>
                <a:cs typeface="Times New Roman" panose="02020603050405020304" pitchFamily="18" charset="0"/>
              </a:rPr>
              <a:t>FROM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Exmployee</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 xmlns:a16="http://schemas.microsoft.com/office/drawing/2014/main" id="{61775F57-48FB-49A5-B071-98E114DC8703}"/>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495786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A52D32-86F9-43B3-B761-C4CF45969B55}"/>
              </a:ext>
            </a:extLst>
          </p:cNvPr>
          <p:cNvSpPr>
            <a:spLocks noGrp="1"/>
          </p:cNvSpPr>
          <p:nvPr>
            <p:ph type="title"/>
          </p:nvPr>
        </p:nvSpPr>
        <p:spPr>
          <a:xfrm>
            <a:off x="838200" y="365125"/>
            <a:ext cx="10515600" cy="549275"/>
          </a:xfrm>
        </p:spPr>
        <p:txBody>
          <a:bodyPr>
            <a:normAutofit fontScale="90000"/>
          </a:bodyPr>
          <a:lstStyle/>
          <a:p>
            <a:pPr algn="ctr"/>
            <a:r>
              <a:rPr lang="en-IN" sz="3200" dirty="0">
                <a:latin typeface="Times New Roman" panose="02020603050405020304" pitchFamily="18" charset="0"/>
                <a:cs typeface="Times New Roman" panose="02020603050405020304" pitchFamily="18" charset="0"/>
              </a:rPr>
              <a:t>Data-Manipulation Language</a:t>
            </a:r>
            <a:r>
              <a:rPr lang="en-US" sz="3200" dirty="0">
                <a:latin typeface="Times New Roman" panose="02020603050405020304" pitchFamily="18" charset="0"/>
                <a:cs typeface="Times New Roman" panose="02020603050405020304" pitchFamily="18" charset="0"/>
              </a:rPr>
              <a:t> (DML)</a:t>
            </a:r>
            <a:br>
              <a:rPr lang="en-US" sz="3200" dirty="0">
                <a:latin typeface="Times New Roman" panose="02020603050405020304" pitchFamily="18" charset="0"/>
                <a:cs typeface="Times New Roman" panose="02020603050405020304" pitchFamily="18" charset="0"/>
              </a:rPr>
            </a:br>
            <a:endParaRPr lang="en-IN" sz="3200" dirty="0"/>
          </a:p>
        </p:txBody>
      </p:sp>
      <p:sp>
        <p:nvSpPr>
          <p:cNvPr id="3" name="Content Placeholder 2">
            <a:extLst>
              <a:ext uri="{FF2B5EF4-FFF2-40B4-BE49-F238E27FC236}">
                <a16:creationId xmlns="" xmlns:a16="http://schemas.microsoft.com/office/drawing/2014/main" id="{4DCBF4AB-8DF9-4452-98D1-2B55A63C7DA4}"/>
              </a:ext>
            </a:extLst>
          </p:cNvPr>
          <p:cNvSpPr>
            <a:spLocks noGrp="1"/>
          </p:cNvSpPr>
          <p:nvPr>
            <p:ph idx="1"/>
          </p:nvPr>
        </p:nvSpPr>
        <p:spPr>
          <a:xfrm>
            <a:off x="4706224" y="729842"/>
            <a:ext cx="6647576" cy="5447121"/>
          </a:xfrm>
        </p:spPr>
        <p:txBody>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SQL query language is nonprocedural.</a:t>
            </a:r>
          </a:p>
          <a:p>
            <a:pPr marL="0" indent="0" algn="ctr">
              <a:buNone/>
            </a:pPr>
            <a:endParaRPr lang="en-US" sz="1400" b="1" dirty="0">
              <a:solidFill>
                <a:srgbClr val="0070C0"/>
              </a:solidFill>
              <a:latin typeface="Times New Roman" panose="02020603050405020304" pitchFamily="18" charset="0"/>
              <a:cs typeface="Times New Roman" panose="02020603050405020304" pitchFamily="18" charset="0"/>
            </a:endParaRPr>
          </a:p>
          <a:p>
            <a:pPr marL="0" indent="0" algn="ctr">
              <a:buNone/>
            </a:pPr>
            <a:r>
              <a:rPr lang="en-US" sz="1800" b="1" dirty="0">
                <a:solidFill>
                  <a:srgbClr val="0070C0"/>
                </a:solidFill>
                <a:latin typeface="Times New Roman" panose="02020603050405020304" pitchFamily="18" charset="0"/>
                <a:cs typeface="Times New Roman" panose="02020603050405020304" pitchFamily="18" charset="0"/>
              </a:rPr>
              <a:t>select instructor.name from instructor where </a:t>
            </a:r>
            <a:r>
              <a:rPr lang="en-US" sz="1800" b="1" dirty="0" err="1">
                <a:solidFill>
                  <a:srgbClr val="0070C0"/>
                </a:solidFill>
                <a:latin typeface="Times New Roman" panose="02020603050405020304" pitchFamily="18" charset="0"/>
                <a:cs typeface="Times New Roman" panose="02020603050405020304" pitchFamily="18" charset="0"/>
              </a:rPr>
              <a:t>instructor.dept</a:t>
            </a:r>
            <a:r>
              <a:rPr lang="en-US" sz="1800" b="1" dirty="0">
                <a:solidFill>
                  <a:srgbClr val="0070C0"/>
                </a:solidFill>
                <a:latin typeface="Times New Roman" panose="02020603050405020304" pitchFamily="18" charset="0"/>
                <a:cs typeface="Times New Roman" panose="02020603050405020304" pitchFamily="18" charset="0"/>
              </a:rPr>
              <a:t> name = ’History’;</a:t>
            </a:r>
            <a:endParaRPr lang="en-US" sz="1800" dirty="0">
              <a:solidFill>
                <a:srgbClr val="0070C0"/>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Queries may involve information from more than one table.</a:t>
            </a:r>
          </a:p>
          <a:p>
            <a:endParaRPr lang="en-US" sz="2000" dirty="0">
              <a:latin typeface="Times New Roman" panose="02020603050405020304" pitchFamily="18" charset="0"/>
              <a:cs typeface="Times New Roman" panose="02020603050405020304" pitchFamily="18" charset="0"/>
            </a:endParaRPr>
          </a:p>
          <a:p>
            <a:pPr marL="0" indent="0" algn="ctr">
              <a:buNone/>
            </a:pPr>
            <a:r>
              <a:rPr lang="en-US" sz="1800" b="1" dirty="0">
                <a:solidFill>
                  <a:srgbClr val="0070C0"/>
                </a:solidFill>
                <a:latin typeface="Times New Roman" panose="02020603050405020304" pitchFamily="18" charset="0"/>
                <a:cs typeface="Times New Roman" panose="02020603050405020304" pitchFamily="18" charset="0"/>
              </a:rPr>
              <a:t>select instructor.ID, </a:t>
            </a:r>
            <a:r>
              <a:rPr lang="en-US" sz="1800" b="1" dirty="0" err="1">
                <a:solidFill>
                  <a:srgbClr val="0070C0"/>
                </a:solidFill>
                <a:latin typeface="Times New Roman" panose="02020603050405020304" pitchFamily="18" charset="0"/>
                <a:cs typeface="Times New Roman" panose="02020603050405020304" pitchFamily="18" charset="0"/>
              </a:rPr>
              <a:t>department.dept</a:t>
            </a:r>
            <a:r>
              <a:rPr lang="en-US" sz="1800" b="1" dirty="0">
                <a:solidFill>
                  <a:srgbClr val="0070C0"/>
                </a:solidFill>
                <a:latin typeface="Times New Roman" panose="02020603050405020304" pitchFamily="18" charset="0"/>
                <a:cs typeface="Times New Roman" panose="02020603050405020304" pitchFamily="18" charset="0"/>
              </a:rPr>
              <a:t> name from instructor, department where </a:t>
            </a:r>
            <a:r>
              <a:rPr lang="en-US" sz="1800" b="1" dirty="0" err="1">
                <a:solidFill>
                  <a:srgbClr val="0070C0"/>
                </a:solidFill>
                <a:latin typeface="Times New Roman" panose="02020603050405020304" pitchFamily="18" charset="0"/>
                <a:cs typeface="Times New Roman" panose="02020603050405020304" pitchFamily="18" charset="0"/>
              </a:rPr>
              <a:t>instructor.dept</a:t>
            </a:r>
            <a:r>
              <a:rPr lang="en-US" sz="1800" b="1" dirty="0">
                <a:solidFill>
                  <a:srgbClr val="0070C0"/>
                </a:solidFill>
                <a:latin typeface="Times New Roman" panose="02020603050405020304" pitchFamily="18" charset="0"/>
                <a:cs typeface="Times New Roman" panose="02020603050405020304" pitchFamily="18" charset="0"/>
              </a:rPr>
              <a:t> name= </a:t>
            </a:r>
            <a:r>
              <a:rPr lang="en-US" sz="1800" b="1" dirty="0" err="1">
                <a:solidFill>
                  <a:srgbClr val="0070C0"/>
                </a:solidFill>
                <a:latin typeface="Times New Roman" panose="02020603050405020304" pitchFamily="18" charset="0"/>
                <a:cs typeface="Times New Roman" panose="02020603050405020304" pitchFamily="18" charset="0"/>
              </a:rPr>
              <a:t>department.dept</a:t>
            </a:r>
            <a:r>
              <a:rPr lang="en-US" sz="1800" b="1" dirty="0">
                <a:solidFill>
                  <a:srgbClr val="0070C0"/>
                </a:solidFill>
                <a:latin typeface="Times New Roman" panose="02020603050405020304" pitchFamily="18" charset="0"/>
                <a:cs typeface="Times New Roman" panose="02020603050405020304" pitchFamily="18" charset="0"/>
              </a:rPr>
              <a:t> name and </a:t>
            </a:r>
            <a:r>
              <a:rPr lang="en-US" sz="1800" b="1" dirty="0" err="1">
                <a:solidFill>
                  <a:srgbClr val="0070C0"/>
                </a:solidFill>
                <a:latin typeface="Times New Roman" panose="02020603050405020304" pitchFamily="18" charset="0"/>
                <a:cs typeface="Times New Roman" panose="02020603050405020304" pitchFamily="18" charset="0"/>
              </a:rPr>
              <a:t>department.budget</a:t>
            </a:r>
            <a:r>
              <a:rPr lang="en-US" sz="1800" b="1" dirty="0">
                <a:solidFill>
                  <a:srgbClr val="0070C0"/>
                </a:solidFill>
                <a:latin typeface="Times New Roman" panose="02020603050405020304" pitchFamily="18" charset="0"/>
                <a:cs typeface="Times New Roman" panose="02020603050405020304" pitchFamily="18" charset="0"/>
              </a:rPr>
              <a:t> &gt; 95000;</a:t>
            </a:r>
          </a:p>
          <a:p>
            <a:pPr marL="0" indent="0" algn="ctr">
              <a:buNone/>
            </a:pPr>
            <a:endParaRPr lang="en-US" sz="1400"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9E607D23-86EF-434C-AC1B-22671E45D88A}"/>
              </a:ext>
            </a:extLst>
          </p:cNvPr>
          <p:cNvPicPr/>
          <p:nvPr/>
        </p:nvPicPr>
        <p:blipFill rotWithShape="1">
          <a:blip r:embed="rId2">
            <a:extLst>
              <a:ext uri="{28A0092B-C50C-407E-A947-70E740481C1C}">
                <a14:useLocalDpi xmlns:a14="http://schemas.microsoft.com/office/drawing/2010/main" val="0"/>
              </a:ext>
            </a:extLst>
          </a:blip>
          <a:srcRect l="23117" t="12328" r="25801" b="4368"/>
          <a:stretch/>
        </p:blipFill>
        <p:spPr>
          <a:xfrm>
            <a:off x="838200" y="1192568"/>
            <a:ext cx="3926747" cy="4521668"/>
          </a:xfrm>
          <a:prstGeom prst="rect">
            <a:avLst/>
          </a:prstGeom>
        </p:spPr>
      </p:pic>
      <p:sp>
        <p:nvSpPr>
          <p:cNvPr id="4" name="Footer Placeholder 3">
            <a:extLst>
              <a:ext uri="{FF2B5EF4-FFF2-40B4-BE49-F238E27FC236}">
                <a16:creationId xmlns="" xmlns:a16="http://schemas.microsoft.com/office/drawing/2014/main" id="{EB46260D-DD9C-449E-8FC4-C4B83ED2014B}"/>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108329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742B11E-E145-4240-8146-7A43219780AF}"/>
              </a:ext>
            </a:extLst>
          </p:cNvPr>
          <p:cNvPicPr/>
          <p:nvPr/>
        </p:nvPicPr>
        <p:blipFill rotWithShape="1">
          <a:blip r:embed="rId2">
            <a:extLst>
              <a:ext uri="{28A0092B-C50C-407E-A947-70E740481C1C}">
                <a14:useLocalDpi xmlns:a14="http://schemas.microsoft.com/office/drawing/2010/main" val="0"/>
              </a:ext>
            </a:extLst>
          </a:blip>
          <a:srcRect l="21800" t="20388" r="11310" b="7546"/>
          <a:stretch/>
        </p:blipFill>
        <p:spPr>
          <a:xfrm>
            <a:off x="587230" y="342767"/>
            <a:ext cx="11207691" cy="6191075"/>
          </a:xfrm>
          <a:prstGeom prst="rect">
            <a:avLst/>
          </a:prstGeom>
        </p:spPr>
      </p:pic>
      <p:sp>
        <p:nvSpPr>
          <p:cNvPr id="2" name="Footer Placeholder 1">
            <a:extLst>
              <a:ext uri="{FF2B5EF4-FFF2-40B4-BE49-F238E27FC236}">
                <a16:creationId xmlns="" xmlns:a16="http://schemas.microsoft.com/office/drawing/2014/main" id="{174A6A8A-2BD5-45E6-90F7-BAAF7796881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3966201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3FB4D6-FC77-4E0A-9461-4B35E6A70072}"/>
              </a:ext>
            </a:extLst>
          </p:cNvPr>
          <p:cNvSpPr>
            <a:spLocks noGrp="1"/>
          </p:cNvSpPr>
          <p:nvPr>
            <p:ph type="title"/>
          </p:nvPr>
        </p:nvSpPr>
        <p:spPr>
          <a:xfrm>
            <a:off x="1088472" y="288576"/>
            <a:ext cx="10515600" cy="557664"/>
          </a:xfrm>
        </p:spPr>
        <p:txBody>
          <a:bodyPr/>
          <a:lstStyle/>
          <a:p>
            <a:pPr algn="ctr"/>
            <a:r>
              <a:rPr lang="en-IN" sz="2900" dirty="0">
                <a:latin typeface="Times New Roman" panose="02020603050405020304" pitchFamily="18" charset="0"/>
                <a:cs typeface="Times New Roman" panose="02020603050405020304" pitchFamily="18" charset="0"/>
              </a:rPr>
              <a:t>Database Architecture</a:t>
            </a:r>
          </a:p>
        </p:txBody>
      </p:sp>
      <p:sp>
        <p:nvSpPr>
          <p:cNvPr id="3" name="Content Placeholder 2">
            <a:extLst>
              <a:ext uri="{FF2B5EF4-FFF2-40B4-BE49-F238E27FC236}">
                <a16:creationId xmlns="" xmlns:a16="http://schemas.microsoft.com/office/drawing/2014/main" id="{32EA3DF0-FDAE-4480-A283-725A70ADC791}"/>
              </a:ext>
            </a:extLst>
          </p:cNvPr>
          <p:cNvSpPr>
            <a:spLocks noGrp="1"/>
          </p:cNvSpPr>
          <p:nvPr>
            <p:ph idx="1"/>
          </p:nvPr>
        </p:nvSpPr>
        <p:spPr>
          <a:xfrm>
            <a:off x="5905850" y="914401"/>
            <a:ext cx="5447950" cy="2877424"/>
          </a:xfrm>
        </p:spPr>
        <p:txBody>
          <a:bodyPr>
            <a:normAutofit/>
          </a:bodyPr>
          <a:lstStyle/>
          <a:p>
            <a:pPr algn="just"/>
            <a:r>
              <a:rPr lang="en-US" sz="2000" dirty="0">
                <a:latin typeface="Times New Roman" panose="02020603050405020304" pitchFamily="18" charset="0"/>
                <a:cs typeface="Times New Roman" panose="02020603050405020304" pitchFamily="18" charset="0"/>
              </a:rPr>
              <a:t>Database applications are usually partitioned into two or three parts.</a:t>
            </a:r>
          </a:p>
          <a:p>
            <a:pPr algn="just"/>
            <a:r>
              <a:rPr lang="en-US" sz="2000" dirty="0">
                <a:latin typeface="Times New Roman" panose="02020603050405020304" pitchFamily="18" charset="0"/>
                <a:cs typeface="Times New Roman" panose="02020603050405020304" pitchFamily="18" charset="0"/>
              </a:rPr>
              <a:t>In a two-tier architecture, the application resides at the client machine, where it invokes database system functionality at the server machine through query language statements.</a:t>
            </a:r>
          </a:p>
          <a:p>
            <a:pPr algn="just"/>
            <a:r>
              <a:rPr lang="en-IN" sz="2000" dirty="0">
                <a:latin typeface="Times New Roman" panose="02020603050405020304" pitchFamily="18" charset="0"/>
                <a:cs typeface="Times New Roman" panose="02020603050405020304" pitchFamily="18" charset="0"/>
              </a:rPr>
              <a:t>Three-tier architecture - </a:t>
            </a:r>
            <a:r>
              <a:rPr lang="en-US" sz="2000" dirty="0">
                <a:latin typeface="Times New Roman" panose="02020603050405020304" pitchFamily="18" charset="0"/>
                <a:cs typeface="Times New Roman" panose="02020603050405020304" pitchFamily="18" charset="0"/>
              </a:rPr>
              <a:t>the client machine acts as merely a front end and does not contain any direct database calls.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F2FB9093-4496-45F0-8CF6-65989AE079E8}"/>
              </a:ext>
            </a:extLst>
          </p:cNvPr>
          <p:cNvPicPr/>
          <p:nvPr/>
        </p:nvPicPr>
        <p:blipFill rotWithShape="1">
          <a:blip r:embed="rId2">
            <a:extLst>
              <a:ext uri="{28A0092B-C50C-407E-A947-70E740481C1C}">
                <a14:useLocalDpi xmlns:a14="http://schemas.microsoft.com/office/drawing/2010/main" val="0"/>
              </a:ext>
            </a:extLst>
          </a:blip>
          <a:srcRect l="29704" t="11357" r="23459" b="8549"/>
          <a:stretch/>
        </p:blipFill>
        <p:spPr>
          <a:xfrm>
            <a:off x="838200" y="981512"/>
            <a:ext cx="4790813" cy="5545123"/>
          </a:xfrm>
          <a:prstGeom prst="rect">
            <a:avLst/>
          </a:prstGeom>
        </p:spPr>
      </p:pic>
      <p:pic>
        <p:nvPicPr>
          <p:cNvPr id="5" name="Picture 4">
            <a:extLst>
              <a:ext uri="{FF2B5EF4-FFF2-40B4-BE49-F238E27FC236}">
                <a16:creationId xmlns="" xmlns:a16="http://schemas.microsoft.com/office/drawing/2014/main" id="{D551FA78-1BC1-4DB1-A470-09BE26B1E9AB}"/>
              </a:ext>
            </a:extLst>
          </p:cNvPr>
          <p:cNvPicPr/>
          <p:nvPr/>
        </p:nvPicPr>
        <p:blipFill rotWithShape="1">
          <a:blip r:embed="rId3" cstate="print">
            <a:extLst>
              <a:ext uri="{28A0092B-C50C-407E-A947-70E740481C1C}">
                <a14:useLocalDpi xmlns:a14="http://schemas.microsoft.com/office/drawing/2010/main" val="0"/>
              </a:ext>
            </a:extLst>
          </a:blip>
          <a:srcRect l="15564" t="17361" r="8265"/>
          <a:stretch/>
        </p:blipFill>
        <p:spPr>
          <a:xfrm>
            <a:off x="6096001" y="3754073"/>
            <a:ext cx="5257800" cy="2815351"/>
          </a:xfrm>
          <a:prstGeom prst="rect">
            <a:avLst/>
          </a:prstGeom>
        </p:spPr>
      </p:pic>
      <p:sp>
        <p:nvSpPr>
          <p:cNvPr id="6" name="Footer Placeholder 5">
            <a:extLst>
              <a:ext uri="{FF2B5EF4-FFF2-40B4-BE49-F238E27FC236}">
                <a16:creationId xmlns="" xmlns:a16="http://schemas.microsoft.com/office/drawing/2014/main" id="{9C9ACA33-D76B-406E-8A5F-CDBE3D22B0BF}"/>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7076671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A82108-8CE5-44BA-A344-92F9BED6FF7B}"/>
              </a:ext>
            </a:extLst>
          </p:cNvPr>
          <p:cNvSpPr>
            <a:spLocks noGrp="1"/>
          </p:cNvSpPr>
          <p:nvPr>
            <p:ph type="title"/>
          </p:nvPr>
        </p:nvSpPr>
        <p:spPr>
          <a:xfrm>
            <a:off x="838200" y="165318"/>
            <a:ext cx="10515600" cy="515719"/>
          </a:xfrm>
        </p:spPr>
        <p:txBody>
          <a:bodyPr>
            <a:normAutofit/>
          </a:bodyPr>
          <a:lstStyle/>
          <a:p>
            <a:pPr algn="ctr"/>
            <a:r>
              <a:rPr lang="en-IN" sz="2800" dirty="0">
                <a:latin typeface="Times New Roman" panose="02020603050405020304" pitchFamily="18" charset="0"/>
                <a:cs typeface="Times New Roman" panose="02020603050405020304" pitchFamily="18" charset="0"/>
              </a:rPr>
              <a:t>Database Users</a:t>
            </a:r>
          </a:p>
        </p:txBody>
      </p:sp>
      <p:sp>
        <p:nvSpPr>
          <p:cNvPr id="3" name="Content Placeholder 2">
            <a:extLst>
              <a:ext uri="{FF2B5EF4-FFF2-40B4-BE49-F238E27FC236}">
                <a16:creationId xmlns="" xmlns:a16="http://schemas.microsoft.com/office/drawing/2014/main" id="{39ED8EBD-9072-421E-867D-F5A8BAEDA942}"/>
              </a:ext>
            </a:extLst>
          </p:cNvPr>
          <p:cNvSpPr>
            <a:spLocks noGrp="1"/>
          </p:cNvSpPr>
          <p:nvPr>
            <p:ph idx="1"/>
          </p:nvPr>
        </p:nvSpPr>
        <p:spPr>
          <a:xfrm>
            <a:off x="838199" y="768611"/>
            <a:ext cx="10839275" cy="5565077"/>
          </a:xfrm>
        </p:spPr>
        <p:txBody>
          <a:bodyPr>
            <a:normAutofit/>
          </a:bodyPr>
          <a:lstStyle/>
          <a:p>
            <a:pPr algn="just"/>
            <a:r>
              <a:rPr lang="en-US" sz="2000" dirty="0">
                <a:latin typeface="Times New Roman" panose="02020603050405020304" pitchFamily="18" charset="0"/>
                <a:cs typeface="Times New Roman" panose="02020603050405020304" pitchFamily="18" charset="0"/>
              </a:rPr>
              <a:t>Users are differentiated by the way they expect to interact with the system</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Naive users: </a:t>
            </a:r>
            <a:r>
              <a:rPr lang="en-US" sz="2000" dirty="0">
                <a:latin typeface="Times New Roman" panose="02020603050405020304" pitchFamily="18" charset="0"/>
                <a:cs typeface="Times New Roman" panose="02020603050405020304" pitchFamily="18" charset="0"/>
              </a:rPr>
              <a:t>unsophisticated users who interact with the system by invoking one of the application programs that have been written previously.</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Application programmers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computer professionals who write application programs. Application programmers can choose from many tools to develop user interfaces.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Sophisticated users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interact with the system without writing programs.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Specialized users</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sophisticated users who write specialized database applications that do not fit into the traditional data-processing framework.</a:t>
            </a:r>
          </a:p>
          <a:p>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FB4D4517-9D74-4151-A21D-27638B00C37F}"/>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6885085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78012C-ECD8-47DF-985A-308224B6F32D}"/>
              </a:ext>
            </a:extLst>
          </p:cNvPr>
          <p:cNvSpPr>
            <a:spLocks noGrp="1"/>
          </p:cNvSpPr>
          <p:nvPr>
            <p:ph type="title"/>
          </p:nvPr>
        </p:nvSpPr>
        <p:spPr>
          <a:xfrm>
            <a:off x="838200" y="247680"/>
            <a:ext cx="10515600" cy="574442"/>
          </a:xfrm>
        </p:spPr>
        <p:txBody>
          <a:bodyPr/>
          <a:lstStyle/>
          <a:p>
            <a:pPr algn="ctr"/>
            <a:r>
              <a:rPr lang="en-IN" sz="2800" dirty="0">
                <a:latin typeface="Times New Roman" panose="02020603050405020304" pitchFamily="18" charset="0"/>
                <a:cs typeface="Times New Roman" panose="02020603050405020304" pitchFamily="18" charset="0"/>
              </a:rPr>
              <a:t>Database Administrator</a:t>
            </a:r>
          </a:p>
        </p:txBody>
      </p:sp>
      <p:sp>
        <p:nvSpPr>
          <p:cNvPr id="3" name="Content Placeholder 2">
            <a:extLst>
              <a:ext uri="{FF2B5EF4-FFF2-40B4-BE49-F238E27FC236}">
                <a16:creationId xmlns="" xmlns:a16="http://schemas.microsoft.com/office/drawing/2014/main" id="{31DAF6A6-8C56-424A-9384-D287A68D94D0}"/>
              </a:ext>
            </a:extLst>
          </p:cNvPr>
          <p:cNvSpPr>
            <a:spLocks noGrp="1"/>
          </p:cNvSpPr>
          <p:nvPr>
            <p:ph idx="1"/>
          </p:nvPr>
        </p:nvSpPr>
        <p:spPr>
          <a:xfrm>
            <a:off x="838200" y="822122"/>
            <a:ext cx="10515600" cy="5654179"/>
          </a:xfrm>
        </p:spPr>
        <p:txBody>
          <a:bodyPr>
            <a:normAutofit/>
          </a:bodyPr>
          <a:lstStyle/>
          <a:p>
            <a:pPr algn="just"/>
            <a:r>
              <a:rPr lang="en-US" sz="2000" dirty="0">
                <a:latin typeface="Times New Roman" panose="02020603050405020304" pitchFamily="18" charset="0"/>
                <a:cs typeface="Times New Roman" panose="02020603050405020304" pitchFamily="18" charset="0"/>
              </a:rPr>
              <a:t>One of the main reasons for using DBMSs is to have central control of both the data and the programs that access those data. </a:t>
            </a:r>
          </a:p>
          <a:p>
            <a:pPr marL="0" indent="0" algn="just">
              <a:buNone/>
            </a:pPr>
            <a:r>
              <a:rPr lang="en-US" sz="2000" dirty="0" smtClean="0">
                <a:latin typeface="Times New Roman" panose="02020603050405020304" pitchFamily="18" charset="0"/>
                <a:cs typeface="Times New Roman" panose="02020603050405020304" pitchFamily="18" charset="0"/>
              </a:rPr>
              <a:t>   -A </a:t>
            </a:r>
            <a:r>
              <a:rPr lang="en-US" sz="2000" dirty="0">
                <a:latin typeface="Times New Roman" panose="02020603050405020304" pitchFamily="18" charset="0"/>
                <a:cs typeface="Times New Roman" panose="02020603050405020304" pitchFamily="18" charset="0"/>
              </a:rPr>
              <a:t>person who has such central control over the system is called a database administrator (DBA).</a:t>
            </a:r>
          </a:p>
          <a:p>
            <a:pPr algn="just"/>
            <a:r>
              <a:rPr lang="en-US" sz="2000" b="1" dirty="0">
                <a:latin typeface="Times New Roman" panose="02020603050405020304" pitchFamily="18" charset="0"/>
                <a:cs typeface="Times New Roman" panose="02020603050405020304" pitchFamily="18" charset="0"/>
              </a:rPr>
              <a:t>Schema definition: </a:t>
            </a:r>
            <a:r>
              <a:rPr lang="en-US" sz="2000" dirty="0">
                <a:latin typeface="Times New Roman" panose="02020603050405020304" pitchFamily="18" charset="0"/>
                <a:cs typeface="Times New Roman" panose="02020603050405020304" pitchFamily="18" charset="0"/>
              </a:rPr>
              <a:t>The DBA creates the original database schema by executing a set of data definition statements in the DDL.</a:t>
            </a:r>
          </a:p>
          <a:p>
            <a:pPr marL="0" indent="0" algn="just">
              <a:buNone/>
            </a:pPr>
            <a:r>
              <a:rPr lang="en-US" sz="2000" b="1" dirty="0" smtClean="0">
                <a:latin typeface="Times New Roman" panose="02020603050405020304" pitchFamily="18" charset="0"/>
                <a:cs typeface="Times New Roman" panose="02020603050405020304" pitchFamily="18" charset="0"/>
              </a:rPr>
              <a:t>Storage </a:t>
            </a:r>
            <a:r>
              <a:rPr lang="en-US" sz="2000" b="1" dirty="0">
                <a:latin typeface="Times New Roman" panose="02020603050405020304" pitchFamily="18" charset="0"/>
                <a:cs typeface="Times New Roman" panose="02020603050405020304" pitchFamily="18" charset="0"/>
              </a:rPr>
              <a:t>structure and access-method definition.</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Schema and physical-organization modification: </a:t>
            </a:r>
            <a:r>
              <a:rPr lang="en-US" sz="2000" dirty="0">
                <a:latin typeface="Times New Roman" panose="02020603050405020304" pitchFamily="18" charset="0"/>
                <a:cs typeface="Times New Roman" panose="02020603050405020304" pitchFamily="18" charset="0"/>
              </a:rPr>
              <a:t>The DBA carries out changes to the schema and physical organization to reflect the changing needs of the organization, or to alter the physical organization to improve performance.</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Granting of authorization for data access: </a:t>
            </a:r>
            <a:r>
              <a:rPr lang="en-US" sz="2000" dirty="0">
                <a:latin typeface="Times New Roman" panose="02020603050405020304" pitchFamily="18" charset="0"/>
                <a:cs typeface="Times New Roman" panose="02020603050405020304" pitchFamily="18" charset="0"/>
              </a:rPr>
              <a:t>By granting different types of authorization, the database administrator can regulate which parts of the database various users can access.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Routine maintenance: </a:t>
            </a:r>
            <a:r>
              <a:rPr lang="en-US" sz="2000" dirty="0">
                <a:latin typeface="Times New Roman" panose="02020603050405020304" pitchFamily="18" charset="0"/>
                <a:cs typeface="Times New Roman" panose="02020603050405020304" pitchFamily="18" charset="0"/>
              </a:rPr>
              <a:t>Periodically backing up the database, Ensuring that enough free disk space, Monitoring jobs running on the database.</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7808F024-EE1B-47E1-9E2C-F4D9CF054719}"/>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3680924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BE4782-A0B4-474B-8AF1-6C6E4A57341C}"/>
              </a:ext>
            </a:extLst>
          </p:cNvPr>
          <p:cNvSpPr>
            <a:spLocks noGrp="1"/>
          </p:cNvSpPr>
          <p:nvPr>
            <p:ph type="title"/>
          </p:nvPr>
        </p:nvSpPr>
        <p:spPr>
          <a:xfrm>
            <a:off x="838200" y="197346"/>
            <a:ext cx="10515600" cy="483692"/>
          </a:xfrm>
        </p:spPr>
        <p:txBody>
          <a:bodyPr>
            <a:normAutofit fontScale="90000"/>
          </a:bodyPr>
          <a:lstStyle/>
          <a:p>
            <a:pPr algn="ctr"/>
            <a:r>
              <a:rPr lang="en-IN" sz="3200" dirty="0">
                <a:latin typeface="Times New Roman" panose="02020603050405020304" pitchFamily="18" charset="0"/>
                <a:cs typeface="Times New Roman" panose="02020603050405020304" pitchFamily="18" charset="0"/>
              </a:rPr>
              <a:t>Transaction Management</a:t>
            </a:r>
          </a:p>
        </p:txBody>
      </p:sp>
      <p:sp>
        <p:nvSpPr>
          <p:cNvPr id="3" name="Content Placeholder 2">
            <a:extLst>
              <a:ext uri="{FF2B5EF4-FFF2-40B4-BE49-F238E27FC236}">
                <a16:creationId xmlns="" xmlns:a16="http://schemas.microsoft.com/office/drawing/2014/main" id="{C9EFCC2C-ED09-4544-801D-695AD24AFE2B}"/>
              </a:ext>
            </a:extLst>
          </p:cNvPr>
          <p:cNvSpPr>
            <a:spLocks noGrp="1"/>
          </p:cNvSpPr>
          <p:nvPr>
            <p:ph idx="1"/>
          </p:nvPr>
        </p:nvSpPr>
        <p:spPr>
          <a:xfrm>
            <a:off x="838200" y="780176"/>
            <a:ext cx="10515600" cy="5396787"/>
          </a:xfrm>
        </p:spPr>
        <p:txBody>
          <a:bodyPr>
            <a:normAutofit/>
          </a:bodyPr>
          <a:lstStyle/>
          <a:p>
            <a:pPr algn="just"/>
            <a:r>
              <a:rPr lang="en-IN" sz="2000" b="1" dirty="0">
                <a:latin typeface="Times New Roman" panose="02020603050405020304" pitchFamily="18" charset="0"/>
                <a:cs typeface="Times New Roman" panose="02020603050405020304" pitchFamily="18" charset="0"/>
              </a:rPr>
              <a:t>Atomicity</a:t>
            </a:r>
            <a:r>
              <a:rPr lang="en-IN" sz="2000" dirty="0">
                <a:latin typeface="Times New Roman" panose="02020603050405020304" pitchFamily="18" charset="0"/>
                <a:cs typeface="Times New Roman" panose="02020603050405020304" pitchFamily="18" charset="0"/>
              </a:rPr>
              <a:t> - all-or-none requirement.</a:t>
            </a:r>
          </a:p>
          <a:p>
            <a:pPr algn="just"/>
            <a:r>
              <a:rPr lang="en-US" sz="2000" dirty="0">
                <a:latin typeface="Times New Roman" panose="02020603050405020304" pitchFamily="18" charset="0"/>
                <a:cs typeface="Times New Roman" panose="02020603050405020304" pitchFamily="18" charset="0"/>
              </a:rPr>
              <a:t>one department account (A) is debited and another department account (B) is credited. </a:t>
            </a:r>
          </a:p>
          <a:p>
            <a:pPr algn="just"/>
            <a:r>
              <a:rPr lang="en-US" sz="2000" dirty="0">
                <a:latin typeface="Times New Roman" panose="02020603050405020304" pitchFamily="18" charset="0"/>
                <a:cs typeface="Times New Roman" panose="02020603050405020304" pitchFamily="18" charset="0"/>
              </a:rPr>
              <a:t>Either both the credit and debit occur, or that neither occur.</a:t>
            </a:r>
          </a:p>
          <a:p>
            <a:pPr algn="just"/>
            <a:r>
              <a:rPr lang="en-IN" sz="2000" b="1" dirty="0">
                <a:latin typeface="Times New Roman" panose="02020603050405020304" pitchFamily="18" charset="0"/>
                <a:cs typeface="Times New Roman" panose="02020603050405020304" pitchFamily="18" charset="0"/>
              </a:rPr>
              <a:t>Consistency</a:t>
            </a:r>
            <a:r>
              <a:rPr lang="en-IN"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it is essential that the execution of the funds transfer preserve the consistency of the database. The value of the sum of the balances of A and B must be preserved. </a:t>
            </a:r>
          </a:p>
          <a:p>
            <a:pPr marL="0" indent="0" algn="just">
              <a:buNone/>
            </a:pPr>
            <a:r>
              <a:rPr lang="en-US" sz="2000" dirty="0" smtClean="0">
                <a:latin typeface="Times New Roman" panose="02020603050405020304" pitchFamily="18" charset="0"/>
                <a:cs typeface="Times New Roman" panose="02020603050405020304" pitchFamily="18" charset="0"/>
              </a:rPr>
              <a:t>		-This </a:t>
            </a:r>
            <a:r>
              <a:rPr lang="en-US" sz="2000" dirty="0">
                <a:latin typeface="Times New Roman" panose="02020603050405020304" pitchFamily="18" charset="0"/>
                <a:cs typeface="Times New Roman" panose="02020603050405020304" pitchFamily="18" charset="0"/>
              </a:rPr>
              <a:t>is called correctness requirement.</a:t>
            </a:r>
          </a:p>
          <a:p>
            <a:pPr algn="just"/>
            <a:r>
              <a:rPr lang="en-IN" sz="2000" b="1" dirty="0">
                <a:latin typeface="Times New Roman" panose="02020603050405020304" pitchFamily="18" charset="0"/>
                <a:cs typeface="Times New Roman" panose="02020603050405020304" pitchFamily="18" charset="0"/>
              </a:rPr>
              <a:t>Durability</a:t>
            </a:r>
            <a:r>
              <a:rPr lang="en-IN"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After the successful execution of a funds transfer, the new values of the balances of accounts A and B must persist, despite the possibility of system failure. </a:t>
            </a:r>
            <a:endParaRPr lang="en-US" sz="2000" dirty="0" smtClean="0">
              <a:latin typeface="Times New Roman" panose="02020603050405020304" pitchFamily="18" charset="0"/>
              <a:cs typeface="Times New Roman" panose="02020603050405020304" pitchFamily="18" charset="0"/>
            </a:endParaRPr>
          </a:p>
          <a:p>
            <a:pPr marL="457200" lvl="1" indent="0" algn="just">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is called persistence requirement.</a:t>
            </a:r>
          </a:p>
          <a:p>
            <a:pPr algn="just"/>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F6E0E887-A7AE-4022-9A63-E73D8BF9AF22}"/>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235612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2E80AB-2F07-4174-93FF-E636F9F12DBB}"/>
              </a:ext>
            </a:extLst>
          </p:cNvPr>
          <p:cNvSpPr>
            <a:spLocks noGrp="1"/>
          </p:cNvSpPr>
          <p:nvPr>
            <p:ph type="title"/>
          </p:nvPr>
        </p:nvSpPr>
        <p:spPr>
          <a:xfrm>
            <a:off x="838200" y="365125"/>
            <a:ext cx="10515600" cy="616387"/>
          </a:xfrm>
        </p:spPr>
        <p:txBody>
          <a:bodyPr>
            <a:normAutofit/>
          </a:bodyPr>
          <a:lstStyle/>
          <a:p>
            <a:pPr algn="ctr"/>
            <a:r>
              <a:rPr lang="en-IN" sz="3200" dirty="0">
                <a:latin typeface="Times New Roman" panose="02020603050405020304" pitchFamily="18" charset="0"/>
                <a:cs typeface="Times New Roman" panose="02020603050405020304" pitchFamily="18" charset="0"/>
              </a:rPr>
              <a:t>Storage Manager</a:t>
            </a:r>
          </a:p>
        </p:txBody>
      </p:sp>
      <p:sp>
        <p:nvSpPr>
          <p:cNvPr id="3" name="Content Placeholder 2">
            <a:extLst>
              <a:ext uri="{FF2B5EF4-FFF2-40B4-BE49-F238E27FC236}">
                <a16:creationId xmlns="" xmlns:a16="http://schemas.microsoft.com/office/drawing/2014/main" id="{1F1DD948-CC0D-4F16-AAC3-C36D1C3DA065}"/>
              </a:ext>
            </a:extLst>
          </p:cNvPr>
          <p:cNvSpPr>
            <a:spLocks noGrp="1"/>
          </p:cNvSpPr>
          <p:nvPr>
            <p:ph idx="1"/>
          </p:nvPr>
        </p:nvSpPr>
        <p:spPr>
          <a:xfrm>
            <a:off x="494950" y="981512"/>
            <a:ext cx="11358694" cy="5195451"/>
          </a:xfrm>
        </p:spPr>
        <p:txBody>
          <a:bodyPr>
            <a:normAutofit/>
          </a:bodyPr>
          <a:lstStyle/>
          <a:p>
            <a:pPr algn="just"/>
            <a:r>
              <a:rPr lang="en-US" sz="2000" dirty="0">
                <a:latin typeface="Times New Roman" panose="02020603050405020304" pitchFamily="18" charset="0"/>
                <a:cs typeface="Times New Roman" panose="02020603050405020304" pitchFamily="18" charset="0"/>
              </a:rPr>
              <a:t>The storage manager is the component of a database system that provides the interface between the low-level data stored in the database and the application programs and queries submitted to the system.</a:t>
            </a:r>
          </a:p>
          <a:p>
            <a:pPr algn="just"/>
            <a:r>
              <a:rPr lang="en-US" sz="2000" dirty="0">
                <a:latin typeface="Times New Roman" panose="02020603050405020304" pitchFamily="18" charset="0"/>
                <a:cs typeface="Times New Roman" panose="02020603050405020304" pitchFamily="18" charset="0"/>
              </a:rPr>
              <a:t>The storage manager is responsible for the interaction with the file manager. </a:t>
            </a:r>
          </a:p>
          <a:p>
            <a:pPr marL="0" indent="0" algn="just">
              <a:buNone/>
            </a:pPr>
            <a:r>
              <a:rPr lang="en-US" sz="2000" dirty="0">
                <a:latin typeface="Times New Roman" panose="02020603050405020304" pitchFamily="18" charset="0"/>
                <a:cs typeface="Times New Roman" panose="02020603050405020304" pitchFamily="18" charset="0"/>
              </a:rPr>
              <a:t>The storage manager components include</a:t>
            </a:r>
          </a:p>
          <a:p>
            <a:pPr algn="just"/>
            <a:r>
              <a:rPr lang="en-US" sz="2000" b="1" dirty="0">
                <a:latin typeface="Times New Roman" panose="02020603050405020304" pitchFamily="18" charset="0"/>
                <a:cs typeface="Times New Roman" panose="02020603050405020304" pitchFamily="18" charset="0"/>
              </a:rPr>
              <a:t>Authorization and integrity manager: </a:t>
            </a:r>
            <a:r>
              <a:rPr lang="en-US" sz="2000" dirty="0">
                <a:latin typeface="Times New Roman" panose="02020603050405020304" pitchFamily="18" charset="0"/>
                <a:cs typeface="Times New Roman" panose="02020603050405020304" pitchFamily="18" charset="0"/>
              </a:rPr>
              <a:t>which tests for the satisfaction of integrity constraints and checks the authority of users to access data. </a:t>
            </a:r>
          </a:p>
          <a:p>
            <a:pPr algn="just"/>
            <a:r>
              <a:rPr lang="en-US" sz="2000" b="1" dirty="0">
                <a:latin typeface="Times New Roman" panose="02020603050405020304" pitchFamily="18" charset="0"/>
                <a:cs typeface="Times New Roman" panose="02020603050405020304" pitchFamily="18" charset="0"/>
              </a:rPr>
              <a:t>Transaction manager:</a:t>
            </a:r>
            <a:r>
              <a:rPr lang="en-US" sz="2000" dirty="0">
                <a:latin typeface="Times New Roman" panose="02020603050405020304" pitchFamily="18" charset="0"/>
                <a:cs typeface="Times New Roman" panose="02020603050405020304" pitchFamily="18" charset="0"/>
              </a:rPr>
              <a:t> which ensures that the database remains in a consistent (correct) state despite system failures, and that concurrent transaction executions proceed without conflicting. </a:t>
            </a:r>
          </a:p>
          <a:p>
            <a:pPr algn="just"/>
            <a:r>
              <a:rPr lang="en-US" sz="2000" b="1" dirty="0">
                <a:latin typeface="Times New Roman" panose="02020603050405020304" pitchFamily="18" charset="0"/>
                <a:cs typeface="Times New Roman" panose="02020603050405020304" pitchFamily="18" charset="0"/>
              </a:rPr>
              <a:t>File manager:</a:t>
            </a:r>
            <a:r>
              <a:rPr lang="en-US" sz="2000" dirty="0">
                <a:latin typeface="Times New Roman" panose="02020603050405020304" pitchFamily="18" charset="0"/>
                <a:cs typeface="Times New Roman" panose="02020603050405020304" pitchFamily="18" charset="0"/>
              </a:rPr>
              <a:t> which manages the allocation of space on disk storage and the data structures used to represent information stored on disk. </a:t>
            </a:r>
          </a:p>
          <a:p>
            <a:pPr algn="just"/>
            <a:r>
              <a:rPr lang="en-US" sz="2000" b="1" dirty="0">
                <a:latin typeface="Times New Roman" panose="02020603050405020304" pitchFamily="18" charset="0"/>
                <a:cs typeface="Times New Roman" panose="02020603050405020304" pitchFamily="18" charset="0"/>
              </a:rPr>
              <a:t>Buffer manager:</a:t>
            </a:r>
            <a:r>
              <a:rPr lang="en-US" sz="2000" dirty="0">
                <a:latin typeface="Times New Roman" panose="02020603050405020304" pitchFamily="18" charset="0"/>
                <a:cs typeface="Times New Roman" panose="02020603050405020304" pitchFamily="18" charset="0"/>
              </a:rPr>
              <a:t> which is responsible for fetching data from disk storage into main memory, and deciding what data to cache in main memory. </a:t>
            </a:r>
          </a:p>
          <a:p>
            <a:pPr algn="just"/>
            <a:r>
              <a:rPr lang="en-US" sz="2000" dirty="0">
                <a:latin typeface="Times New Roman" panose="02020603050405020304" pitchFamily="18" charset="0"/>
                <a:cs typeface="Times New Roman" panose="02020603050405020304" pitchFamily="18" charset="0"/>
              </a:rPr>
              <a:t>The buffer manager is a critical part of the database system, since it enables the database to handle data sizes that are much larger than the size of main memory.</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908E2E70-99CF-4B15-9B13-173E475C743F}"/>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523103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23645DC-2E04-4D84-BDD5-E56E30BA80CD}"/>
              </a:ext>
            </a:extLst>
          </p:cNvPr>
          <p:cNvSpPr>
            <a:spLocks noGrp="1"/>
          </p:cNvSpPr>
          <p:nvPr>
            <p:ph idx="1"/>
          </p:nvPr>
        </p:nvSpPr>
        <p:spPr>
          <a:xfrm>
            <a:off x="444617" y="494950"/>
            <a:ext cx="11216079" cy="5682013"/>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The storage manager implements several data structures as part of the physical system implementation</a:t>
            </a:r>
          </a:p>
          <a:p>
            <a:pPr algn="just"/>
            <a:r>
              <a:rPr lang="en-US" sz="2000" b="1" dirty="0">
                <a:latin typeface="Times New Roman" panose="02020603050405020304" pitchFamily="18" charset="0"/>
                <a:cs typeface="Times New Roman" panose="02020603050405020304" pitchFamily="18" charset="0"/>
              </a:rPr>
              <a:t>Data files: </a:t>
            </a:r>
            <a:r>
              <a:rPr lang="en-US" sz="2000" dirty="0">
                <a:latin typeface="Times New Roman" panose="02020603050405020304" pitchFamily="18" charset="0"/>
                <a:cs typeface="Times New Roman" panose="02020603050405020304" pitchFamily="18" charset="0"/>
              </a:rPr>
              <a:t>which store the database itself. </a:t>
            </a:r>
          </a:p>
          <a:p>
            <a:pPr algn="just"/>
            <a:r>
              <a:rPr lang="en-US" sz="2000" b="1" dirty="0">
                <a:latin typeface="Times New Roman" panose="02020603050405020304" pitchFamily="18" charset="0"/>
                <a:cs typeface="Times New Roman" panose="02020603050405020304" pitchFamily="18" charset="0"/>
              </a:rPr>
              <a:t>Data dictionary: </a:t>
            </a:r>
            <a:r>
              <a:rPr lang="en-US" sz="2000" dirty="0">
                <a:latin typeface="Times New Roman" panose="02020603050405020304" pitchFamily="18" charset="0"/>
                <a:cs typeface="Times New Roman" panose="02020603050405020304" pitchFamily="18" charset="0"/>
              </a:rPr>
              <a:t>which stores metadata about the structure of the database, in particular the schema of the database. </a:t>
            </a:r>
          </a:p>
          <a:p>
            <a:pPr algn="just"/>
            <a:r>
              <a:rPr lang="en-US" sz="2000" b="1" dirty="0">
                <a:latin typeface="Times New Roman" panose="02020603050405020304" pitchFamily="18" charset="0"/>
                <a:cs typeface="Times New Roman" panose="02020603050405020304" pitchFamily="18" charset="0"/>
              </a:rPr>
              <a:t>Indices:</a:t>
            </a:r>
            <a:r>
              <a:rPr lang="en-US" sz="2000" dirty="0">
                <a:latin typeface="Times New Roman" panose="02020603050405020304" pitchFamily="18" charset="0"/>
                <a:cs typeface="Times New Roman" panose="02020603050405020304" pitchFamily="18" charset="0"/>
              </a:rPr>
              <a:t> which can provide fast access to data items. </a:t>
            </a:r>
          </a:p>
          <a:p>
            <a:pPr algn="just"/>
            <a:r>
              <a:rPr lang="en-US" sz="2000" dirty="0">
                <a:latin typeface="Times New Roman" panose="02020603050405020304" pitchFamily="18" charset="0"/>
                <a:cs typeface="Times New Roman" panose="02020603050405020304" pitchFamily="18" charset="0"/>
              </a:rPr>
              <a:t>Like the index in this textbook, a database index provides pointers to those data items that hold a particular value.</a:t>
            </a:r>
          </a:p>
          <a:p>
            <a:pPr marL="0" indent="0" algn="just">
              <a:buNone/>
            </a:pPr>
            <a:r>
              <a:rPr lang="en-US" sz="2000" dirty="0">
                <a:latin typeface="Times New Roman" panose="02020603050405020304" pitchFamily="18" charset="0"/>
                <a:cs typeface="Times New Roman" panose="02020603050405020304" pitchFamily="18" charset="0"/>
              </a:rPr>
              <a:t>The Query Processor </a:t>
            </a:r>
          </a:p>
          <a:p>
            <a:pPr algn="just"/>
            <a:r>
              <a:rPr lang="en-US" sz="2000" dirty="0">
                <a:latin typeface="Times New Roman" panose="02020603050405020304" pitchFamily="18" charset="0"/>
                <a:cs typeface="Times New Roman" panose="02020603050405020304" pitchFamily="18" charset="0"/>
              </a:rPr>
              <a:t>The query processor components include</a:t>
            </a:r>
          </a:p>
          <a:p>
            <a:pPr algn="just"/>
            <a:r>
              <a:rPr lang="en-US" sz="2000" b="1" dirty="0">
                <a:latin typeface="Times New Roman" panose="02020603050405020304" pitchFamily="18" charset="0"/>
                <a:cs typeface="Times New Roman" panose="02020603050405020304" pitchFamily="18" charset="0"/>
              </a:rPr>
              <a:t>DDL interpreter:</a:t>
            </a:r>
            <a:r>
              <a:rPr lang="en-US" sz="2000" dirty="0">
                <a:latin typeface="Times New Roman" panose="02020603050405020304" pitchFamily="18" charset="0"/>
                <a:cs typeface="Times New Roman" panose="02020603050405020304" pitchFamily="18" charset="0"/>
              </a:rPr>
              <a:t> which interprets DDL statements and records the definitions in the data dictionary. </a:t>
            </a:r>
          </a:p>
          <a:p>
            <a:pPr algn="just"/>
            <a:r>
              <a:rPr lang="en-US" sz="2000" b="1" dirty="0">
                <a:latin typeface="Times New Roman" panose="02020603050405020304" pitchFamily="18" charset="0"/>
                <a:cs typeface="Times New Roman" panose="02020603050405020304" pitchFamily="18" charset="0"/>
              </a:rPr>
              <a:t>DML compiler</a:t>
            </a:r>
            <a:r>
              <a:rPr lang="en-US" sz="2000" dirty="0">
                <a:latin typeface="Times New Roman" panose="02020603050405020304" pitchFamily="18" charset="0"/>
                <a:cs typeface="Times New Roman" panose="02020603050405020304" pitchFamily="18" charset="0"/>
              </a:rPr>
              <a:t>: which translates DML statements in a query language into an evaluation plan consisting of low-level instructions that the query evaluation engine understands.</a:t>
            </a:r>
          </a:p>
          <a:p>
            <a:pPr algn="just"/>
            <a:r>
              <a:rPr lang="en-US" sz="2000" dirty="0">
                <a:latin typeface="Times New Roman" panose="02020603050405020304" pitchFamily="18" charset="0"/>
                <a:cs typeface="Times New Roman" panose="02020603050405020304" pitchFamily="18" charset="0"/>
              </a:rPr>
              <a:t>A query can usually be translated into any of a number of alternative evaluation plans that all give the same result. The DML compiler also performs </a:t>
            </a:r>
            <a:r>
              <a:rPr lang="en-US" sz="2000" b="1" dirty="0">
                <a:latin typeface="Times New Roman" panose="02020603050405020304" pitchFamily="18" charset="0"/>
                <a:cs typeface="Times New Roman" panose="02020603050405020304" pitchFamily="18" charset="0"/>
              </a:rPr>
              <a:t>query optimization</a:t>
            </a:r>
            <a:r>
              <a:rPr lang="en-US" sz="2000" dirty="0">
                <a:latin typeface="Times New Roman" panose="02020603050405020304" pitchFamily="18" charset="0"/>
                <a:cs typeface="Times New Roman" panose="02020603050405020304" pitchFamily="18" charset="0"/>
              </a:rPr>
              <a:t>; that is, it picks the lowest cost evaluation plan from among the alternatives. </a:t>
            </a:r>
          </a:p>
          <a:p>
            <a:pPr algn="just"/>
            <a:r>
              <a:rPr lang="en-US" sz="2000" b="1" dirty="0">
                <a:latin typeface="Times New Roman" panose="02020603050405020304" pitchFamily="18" charset="0"/>
                <a:cs typeface="Times New Roman" panose="02020603050405020304" pitchFamily="18" charset="0"/>
              </a:rPr>
              <a:t>Query evaluation engine:</a:t>
            </a:r>
            <a:r>
              <a:rPr lang="en-US" sz="2000" dirty="0">
                <a:latin typeface="Times New Roman" panose="02020603050405020304" pitchFamily="18" charset="0"/>
                <a:cs typeface="Times New Roman" panose="02020603050405020304" pitchFamily="18" charset="0"/>
              </a:rPr>
              <a:t> which executes low-level instructions generated by the DML compiler.</a:t>
            </a:r>
            <a:endParaRPr lang="en-IN" sz="20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 xmlns:a16="http://schemas.microsoft.com/office/drawing/2014/main" id="{4B51C012-1D7D-4227-8979-4AEDAD04042D}"/>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6914768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6"/>
          <p:cNvSpPr txBox="1">
            <a:spLocks noGrp="1"/>
          </p:cNvSpPr>
          <p:nvPr>
            <p:ph type="title" idx="4294967295"/>
          </p:nvPr>
        </p:nvSpPr>
        <p:spPr>
          <a:xfrm>
            <a:off x="838200" y="1075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solidFill>
                  <a:srgbClr val="00B050"/>
                </a:solidFill>
                <a:latin typeface="Times New Roman"/>
                <a:ea typeface="Times New Roman"/>
                <a:cs typeface="Times New Roman"/>
                <a:sym typeface="Times New Roman"/>
              </a:rPr>
              <a:t>Evolution of Data Models</a:t>
            </a:r>
            <a:endParaRPr dirty="0">
              <a:solidFill>
                <a:srgbClr val="00B050"/>
              </a:solidFill>
            </a:endParaRPr>
          </a:p>
        </p:txBody>
      </p:sp>
      <p:sp>
        <p:nvSpPr>
          <p:cNvPr id="586" name="Google Shape;586;p76"/>
          <p:cNvSpPr txBox="1">
            <a:spLocks noGrp="1"/>
          </p:cNvSpPr>
          <p:nvPr>
            <p:ph type="body" idx="4294967295"/>
          </p:nvPr>
        </p:nvSpPr>
        <p:spPr>
          <a:xfrm>
            <a:off x="991674" y="1416680"/>
            <a:ext cx="10362126" cy="497379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A collection of tools for describing </a:t>
            </a:r>
            <a:endParaRPr/>
          </a:p>
          <a:p>
            <a:pPr marL="685800" lvl="1" indent="-228600" algn="l" rtl="0">
              <a:lnSpc>
                <a:spcPct val="8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Data </a:t>
            </a:r>
            <a:endParaRPr/>
          </a:p>
          <a:p>
            <a:pPr marL="685800" lvl="1" indent="-228600" algn="l" rtl="0">
              <a:lnSpc>
                <a:spcPct val="8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Data relationships</a:t>
            </a:r>
            <a:endParaRPr/>
          </a:p>
          <a:p>
            <a:pPr marL="685800" lvl="1" indent="-228600" algn="l" rtl="0">
              <a:lnSpc>
                <a:spcPct val="8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Data semantics</a:t>
            </a:r>
            <a:endParaRPr/>
          </a:p>
          <a:p>
            <a:pPr marL="685800" lvl="1" indent="-228600" algn="l" rtl="0">
              <a:lnSpc>
                <a:spcPct val="8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Data constraints</a:t>
            </a:r>
            <a:endParaRPr/>
          </a:p>
          <a:p>
            <a:pPr marL="228600" lvl="0" indent="-228600" algn="l"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Relational model</a:t>
            </a:r>
            <a:endParaRPr/>
          </a:p>
          <a:p>
            <a:pPr marL="228600" lvl="0" indent="-228600" algn="l"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Entity-Relationship data model (mainly for database design) </a:t>
            </a:r>
            <a:endParaRPr/>
          </a:p>
          <a:p>
            <a:pPr marL="228600" lvl="0" indent="-228600" algn="l"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Object-based data models (Object-oriented and Object-relational)</a:t>
            </a:r>
            <a:endParaRPr/>
          </a:p>
          <a:p>
            <a:pPr marL="228600" lvl="0" indent="-228600" algn="l"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Semi structured data model  (XML)</a:t>
            </a:r>
            <a:endParaRPr/>
          </a:p>
          <a:p>
            <a:pPr marL="228600" lvl="0" indent="-228600" algn="l"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Other older models:</a:t>
            </a:r>
            <a:endParaRPr/>
          </a:p>
          <a:p>
            <a:pPr marL="685800" lvl="1" indent="-228600" algn="l" rtl="0">
              <a:lnSpc>
                <a:spcPct val="6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Network model  </a:t>
            </a:r>
            <a:endParaRPr/>
          </a:p>
          <a:p>
            <a:pPr marL="685800" lvl="1" indent="-228600" algn="l" rtl="0">
              <a:lnSpc>
                <a:spcPct val="6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Hierarchical model</a:t>
            </a:r>
            <a:endParaRPr/>
          </a:p>
          <a:p>
            <a:pPr marL="228600" lvl="0" indent="-88900" algn="l" rtl="0">
              <a:lnSpc>
                <a:spcPct val="90000"/>
              </a:lnSpc>
              <a:spcBef>
                <a:spcPts val="1000"/>
              </a:spcBef>
              <a:spcAft>
                <a:spcPts val="0"/>
              </a:spcAft>
              <a:buClr>
                <a:schemeClr val="dk1"/>
              </a:buClr>
              <a:buSzPts val="2200"/>
              <a:buNone/>
            </a:pPr>
            <a:endParaRPr sz="2200">
              <a:latin typeface="Times New Roman"/>
              <a:ea typeface="Times New Roman"/>
              <a:cs typeface="Times New Roman"/>
              <a:sym typeface="Times New Roman"/>
            </a:endParaRPr>
          </a:p>
        </p:txBody>
      </p:sp>
      <p:sp>
        <p:nvSpPr>
          <p:cNvPr id="2" name="Footer Placeholder 1"/>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5803042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smtClean="0"/>
              <a:t>SRM SOC NWC DBMS Unit 1</a:t>
            </a:r>
            <a:endParaRPr lang="en-IN"/>
          </a:p>
        </p:txBody>
      </p:sp>
      <p:sp>
        <p:nvSpPr>
          <p:cNvPr id="3" name="Rectangle 2"/>
          <p:cNvSpPr/>
          <p:nvPr/>
        </p:nvSpPr>
        <p:spPr>
          <a:xfrm>
            <a:off x="837127" y="1028343"/>
            <a:ext cx="10406129" cy="4893647"/>
          </a:xfrm>
          <a:prstGeom prst="rect">
            <a:avLst/>
          </a:prstGeom>
        </p:spPr>
        <p:txBody>
          <a:bodyPr wrap="square">
            <a:spAutoFit/>
          </a:bodyPr>
          <a:lstStyle/>
          <a:p>
            <a:pPr algn="just"/>
            <a:r>
              <a:rPr lang="en-US" sz="2400" dirty="0">
                <a:latin typeface="Cambria" panose="02040503050406030204" pitchFamily="18" charset="0"/>
              </a:rPr>
              <a:t>Several criteria can be used to classify DBMSs</a:t>
            </a:r>
            <a:r>
              <a:rPr lang="en-US" sz="2400" dirty="0" smtClean="0">
                <a:latin typeface="Cambria" panose="02040503050406030204" pitchFamily="18" charset="0"/>
              </a:rPr>
              <a:t>.</a:t>
            </a:r>
          </a:p>
          <a:p>
            <a:pPr algn="just"/>
            <a:r>
              <a:rPr lang="en-US" sz="2400" dirty="0" smtClean="0">
                <a:latin typeface="Cambria" panose="02040503050406030204" pitchFamily="18" charset="0"/>
              </a:rPr>
              <a:t> </a:t>
            </a:r>
            <a:r>
              <a:rPr lang="en-US" sz="2400" dirty="0">
                <a:latin typeface="Cambria" panose="02040503050406030204" pitchFamily="18" charset="0"/>
              </a:rPr>
              <a:t>The first is the </a:t>
            </a:r>
            <a:r>
              <a:rPr lang="en-US" sz="2400" b="1" dirty="0">
                <a:latin typeface="Cambria" panose="02040503050406030204" pitchFamily="18" charset="0"/>
              </a:rPr>
              <a:t>data model </a:t>
            </a:r>
            <a:r>
              <a:rPr lang="en-US" sz="2400" dirty="0">
                <a:latin typeface="Cambria" panose="02040503050406030204" pitchFamily="18" charset="0"/>
              </a:rPr>
              <a:t>on</a:t>
            </a:r>
          </a:p>
          <a:p>
            <a:pPr algn="just"/>
            <a:r>
              <a:rPr lang="en-US" sz="2400" dirty="0">
                <a:latin typeface="Cambria" panose="02040503050406030204" pitchFamily="18" charset="0"/>
              </a:rPr>
              <a:t>which the DBMS is based. The main data model used in many current </a:t>
            </a:r>
            <a:r>
              <a:rPr lang="en-US" sz="2400" dirty="0" smtClean="0">
                <a:latin typeface="Cambria" panose="02040503050406030204" pitchFamily="18" charset="0"/>
              </a:rPr>
              <a:t>commercial DBMSs </a:t>
            </a:r>
            <a:r>
              <a:rPr lang="en-US" sz="2400" dirty="0">
                <a:latin typeface="Cambria" panose="02040503050406030204" pitchFamily="18" charset="0"/>
              </a:rPr>
              <a:t>is the </a:t>
            </a:r>
            <a:r>
              <a:rPr lang="en-US" sz="2400" b="1" dirty="0">
                <a:latin typeface="Cambria" panose="02040503050406030204" pitchFamily="18" charset="0"/>
              </a:rPr>
              <a:t>relational data model</a:t>
            </a:r>
            <a:r>
              <a:rPr lang="en-US" sz="2400" dirty="0">
                <a:latin typeface="Cambria" panose="02040503050406030204" pitchFamily="18" charset="0"/>
              </a:rPr>
              <a:t>, and the systems based on this model </a:t>
            </a:r>
            <a:r>
              <a:rPr lang="en-US" sz="2400" dirty="0" smtClean="0">
                <a:latin typeface="Cambria" panose="02040503050406030204" pitchFamily="18" charset="0"/>
              </a:rPr>
              <a:t>are known </a:t>
            </a:r>
            <a:r>
              <a:rPr lang="en-US" sz="2400" dirty="0">
                <a:latin typeface="Cambria" panose="02040503050406030204" pitchFamily="18" charset="0"/>
              </a:rPr>
              <a:t>as </a:t>
            </a:r>
            <a:r>
              <a:rPr lang="en-US" sz="2400" b="1" dirty="0">
                <a:latin typeface="Cambria" panose="02040503050406030204" pitchFamily="18" charset="0"/>
              </a:rPr>
              <a:t>SQL systems. </a:t>
            </a:r>
            <a:endParaRPr lang="en-US" sz="2400" b="1" dirty="0" smtClean="0">
              <a:latin typeface="Cambria" panose="02040503050406030204" pitchFamily="18" charset="0"/>
            </a:endParaRPr>
          </a:p>
          <a:p>
            <a:pPr algn="just"/>
            <a:r>
              <a:rPr lang="en-US" sz="2400" dirty="0" smtClean="0">
                <a:latin typeface="Cambria" panose="02040503050406030204" pitchFamily="18" charset="0"/>
              </a:rPr>
              <a:t>The </a:t>
            </a:r>
            <a:r>
              <a:rPr lang="en-US" sz="2400" b="1" dirty="0">
                <a:latin typeface="Cambria" panose="02040503050406030204" pitchFamily="18" charset="0"/>
              </a:rPr>
              <a:t>object data model </a:t>
            </a:r>
            <a:r>
              <a:rPr lang="en-US" sz="2400" dirty="0">
                <a:latin typeface="Cambria" panose="02040503050406030204" pitchFamily="18" charset="0"/>
              </a:rPr>
              <a:t>has been implemented in </a:t>
            </a:r>
            <a:r>
              <a:rPr lang="en-US" sz="2400" dirty="0" smtClean="0">
                <a:latin typeface="Cambria" panose="02040503050406030204" pitchFamily="18" charset="0"/>
              </a:rPr>
              <a:t>some commercial </a:t>
            </a:r>
            <a:r>
              <a:rPr lang="en-US" sz="2400" dirty="0">
                <a:latin typeface="Cambria" panose="02040503050406030204" pitchFamily="18" charset="0"/>
              </a:rPr>
              <a:t>systems but has not had widespread use. </a:t>
            </a:r>
            <a:endParaRPr lang="en-US" sz="2400" dirty="0" smtClean="0">
              <a:latin typeface="Cambria" panose="02040503050406030204" pitchFamily="18" charset="0"/>
            </a:endParaRPr>
          </a:p>
          <a:p>
            <a:pPr algn="just"/>
            <a:r>
              <a:rPr lang="en-US" sz="2400" dirty="0" smtClean="0">
                <a:latin typeface="Cambria" panose="02040503050406030204" pitchFamily="18" charset="0"/>
              </a:rPr>
              <a:t>Recently</a:t>
            </a:r>
            <a:r>
              <a:rPr lang="en-US" sz="2400" dirty="0">
                <a:latin typeface="Cambria" panose="02040503050406030204" pitchFamily="18" charset="0"/>
              </a:rPr>
              <a:t>, so-called </a:t>
            </a:r>
            <a:r>
              <a:rPr lang="en-US" sz="2400" b="1" dirty="0">
                <a:latin typeface="Cambria" panose="02040503050406030204" pitchFamily="18" charset="0"/>
              </a:rPr>
              <a:t>big </a:t>
            </a:r>
            <a:r>
              <a:rPr lang="en-US" sz="2400" b="1" dirty="0" smtClean="0">
                <a:latin typeface="Cambria" panose="02040503050406030204" pitchFamily="18" charset="0"/>
              </a:rPr>
              <a:t>data systems</a:t>
            </a:r>
            <a:r>
              <a:rPr lang="en-US" sz="2400" b="1" dirty="0">
                <a:latin typeface="Cambria" panose="02040503050406030204" pitchFamily="18" charset="0"/>
              </a:rPr>
              <a:t>, </a:t>
            </a:r>
            <a:r>
              <a:rPr lang="en-US" sz="2400" dirty="0">
                <a:latin typeface="Cambria" panose="02040503050406030204" pitchFamily="18" charset="0"/>
              </a:rPr>
              <a:t>also known as </a:t>
            </a:r>
            <a:r>
              <a:rPr lang="en-US" sz="2400" b="1" dirty="0">
                <a:latin typeface="Cambria" panose="02040503050406030204" pitchFamily="18" charset="0"/>
              </a:rPr>
              <a:t>key-value storage systems </a:t>
            </a:r>
            <a:r>
              <a:rPr lang="en-US" sz="2400" dirty="0">
                <a:latin typeface="Cambria" panose="02040503050406030204" pitchFamily="18" charset="0"/>
              </a:rPr>
              <a:t>and </a:t>
            </a:r>
            <a:r>
              <a:rPr lang="en-US" sz="2400" b="1" dirty="0">
                <a:latin typeface="Cambria" panose="02040503050406030204" pitchFamily="18" charset="0"/>
              </a:rPr>
              <a:t>NOSQL systems, </a:t>
            </a:r>
            <a:r>
              <a:rPr lang="en-US" sz="2400" dirty="0">
                <a:latin typeface="Cambria" panose="02040503050406030204" pitchFamily="18" charset="0"/>
              </a:rPr>
              <a:t>use various</a:t>
            </a:r>
          </a:p>
          <a:p>
            <a:pPr algn="just"/>
            <a:r>
              <a:rPr lang="en-US" sz="2400" dirty="0">
                <a:latin typeface="Cambria" panose="02040503050406030204" pitchFamily="18" charset="0"/>
              </a:rPr>
              <a:t>data models: </a:t>
            </a:r>
            <a:r>
              <a:rPr lang="en-US" sz="2400" b="1" dirty="0">
                <a:latin typeface="Cambria" panose="02040503050406030204" pitchFamily="18" charset="0"/>
              </a:rPr>
              <a:t>document-based, graph-based, column-based, </a:t>
            </a:r>
            <a:r>
              <a:rPr lang="en-US" sz="2400" dirty="0">
                <a:latin typeface="Cambria" panose="02040503050406030204" pitchFamily="18" charset="0"/>
              </a:rPr>
              <a:t>and </a:t>
            </a:r>
            <a:r>
              <a:rPr lang="en-US" sz="2400" b="1" dirty="0">
                <a:latin typeface="Cambria" panose="02040503050406030204" pitchFamily="18" charset="0"/>
              </a:rPr>
              <a:t>key-value</a:t>
            </a:r>
          </a:p>
          <a:p>
            <a:pPr algn="just"/>
            <a:r>
              <a:rPr lang="en-US" sz="2400" b="1" dirty="0">
                <a:latin typeface="Cambria" panose="02040503050406030204" pitchFamily="18" charset="0"/>
              </a:rPr>
              <a:t>data models. </a:t>
            </a:r>
            <a:endParaRPr lang="en-US" sz="2400" b="1" dirty="0" smtClean="0">
              <a:latin typeface="Cambria" panose="02040503050406030204" pitchFamily="18" charset="0"/>
            </a:endParaRPr>
          </a:p>
          <a:p>
            <a:pPr algn="just"/>
            <a:r>
              <a:rPr lang="en-US" sz="2400" dirty="0" smtClean="0">
                <a:latin typeface="Cambria" panose="02040503050406030204" pitchFamily="18" charset="0"/>
              </a:rPr>
              <a:t>Many </a:t>
            </a:r>
            <a:r>
              <a:rPr lang="en-US" sz="2400" dirty="0">
                <a:latin typeface="Cambria" panose="02040503050406030204" pitchFamily="18" charset="0"/>
              </a:rPr>
              <a:t>legacy applications still run on database systems based on the</a:t>
            </a:r>
          </a:p>
          <a:p>
            <a:pPr algn="just"/>
            <a:r>
              <a:rPr lang="en-US" sz="2400" b="1" dirty="0">
                <a:latin typeface="Cambria" panose="02040503050406030204" pitchFamily="18" charset="0"/>
              </a:rPr>
              <a:t>hierarchical </a:t>
            </a:r>
            <a:r>
              <a:rPr lang="en-US" sz="2400" dirty="0">
                <a:latin typeface="Cambria" panose="02040503050406030204" pitchFamily="18" charset="0"/>
              </a:rPr>
              <a:t>and </a:t>
            </a:r>
            <a:r>
              <a:rPr lang="en-US" sz="2400" b="1" dirty="0">
                <a:latin typeface="Cambria" panose="02040503050406030204" pitchFamily="18" charset="0"/>
              </a:rPr>
              <a:t>network data models</a:t>
            </a:r>
            <a:r>
              <a:rPr lang="en-US" sz="2400" dirty="0">
                <a:latin typeface="Cambria" panose="02040503050406030204" pitchFamily="18" charset="0"/>
              </a:rPr>
              <a:t>.</a:t>
            </a:r>
          </a:p>
        </p:txBody>
      </p:sp>
      <p:sp>
        <p:nvSpPr>
          <p:cNvPr id="4" name="Rectangle 3"/>
          <p:cNvSpPr/>
          <p:nvPr/>
        </p:nvSpPr>
        <p:spPr>
          <a:xfrm>
            <a:off x="1833080" y="436740"/>
            <a:ext cx="6654097" cy="523220"/>
          </a:xfrm>
          <a:prstGeom prst="rect">
            <a:avLst/>
          </a:prstGeom>
        </p:spPr>
        <p:txBody>
          <a:bodyPr wrap="square">
            <a:spAutoFit/>
          </a:bodyPr>
          <a:lstStyle/>
          <a:p>
            <a:r>
              <a:rPr lang="en-US" sz="2800" b="1" dirty="0">
                <a:solidFill>
                  <a:srgbClr val="00B050"/>
                </a:solidFill>
                <a:latin typeface="Times New Roman"/>
                <a:ea typeface="Times New Roman"/>
                <a:cs typeface="Times New Roman"/>
                <a:sym typeface="Times New Roman"/>
              </a:rPr>
              <a:t>Evolution of Data Models</a:t>
            </a:r>
            <a:endParaRPr lang="en-US" sz="2800" dirty="0"/>
          </a:p>
        </p:txBody>
      </p:sp>
    </p:spTree>
    <p:extLst>
      <p:ext uri="{BB962C8B-B14F-4D97-AF65-F5344CB8AC3E}">
        <p14:creationId xmlns:p14="http://schemas.microsoft.com/office/powerpoint/2010/main" val="492999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7"/>
          <p:cNvSpPr txBox="1">
            <a:spLocks noGrp="1"/>
          </p:cNvSpPr>
          <p:nvPr>
            <p:ph type="title" idx="4294967295"/>
          </p:nvPr>
        </p:nvSpPr>
        <p:spPr>
          <a:xfrm>
            <a:off x="838199" y="171940"/>
            <a:ext cx="1066178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Relational Model</a:t>
            </a:r>
            <a:endParaRPr/>
          </a:p>
        </p:txBody>
      </p:sp>
      <p:sp>
        <p:nvSpPr>
          <p:cNvPr id="593" name="Google Shape;593;p77"/>
          <p:cNvSpPr txBox="1">
            <a:spLocks noGrp="1"/>
          </p:cNvSpPr>
          <p:nvPr>
            <p:ph type="body" idx="4294967295"/>
          </p:nvPr>
        </p:nvSpPr>
        <p:spPr>
          <a:xfrm>
            <a:off x="1243686" y="834706"/>
            <a:ext cx="7767777" cy="8969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Font typeface="Arial"/>
              <a:buNone/>
            </a:pPr>
            <a:endParaRPr sz="24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All the data is stored in various tables.</a:t>
            </a:r>
            <a:endParaRPr/>
          </a:p>
          <a:p>
            <a:pPr marL="228600" lvl="0" indent="-228600" algn="l"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Example of tabular data in the relational model</a:t>
            </a:r>
            <a:endParaRPr/>
          </a:p>
        </p:txBody>
      </p:sp>
      <p:cxnSp>
        <p:nvCxnSpPr>
          <p:cNvPr id="594" name="Google Shape;594;p77"/>
          <p:cNvCxnSpPr/>
          <p:nvPr/>
        </p:nvCxnSpPr>
        <p:spPr>
          <a:xfrm flipH="1">
            <a:off x="7980362" y="1738516"/>
            <a:ext cx="869167" cy="638175"/>
          </a:xfrm>
          <a:prstGeom prst="straightConnector1">
            <a:avLst/>
          </a:prstGeom>
          <a:noFill/>
          <a:ln w="9525" cap="flat" cmpd="sng">
            <a:solidFill>
              <a:schemeClr val="dk1"/>
            </a:solidFill>
            <a:prstDash val="solid"/>
            <a:round/>
            <a:headEnd type="none" w="med" len="med"/>
            <a:tailEnd type="triangle" w="med" len="med"/>
          </a:ln>
        </p:spPr>
      </p:cxnSp>
      <p:sp>
        <p:nvSpPr>
          <p:cNvPr id="595" name="Google Shape;595;p77"/>
          <p:cNvSpPr txBox="1"/>
          <p:nvPr/>
        </p:nvSpPr>
        <p:spPr>
          <a:xfrm>
            <a:off x="8382000" y="1451178"/>
            <a:ext cx="9397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Columns</a:t>
            </a:r>
            <a:endParaRPr/>
          </a:p>
        </p:txBody>
      </p:sp>
      <p:cxnSp>
        <p:nvCxnSpPr>
          <p:cNvPr id="596" name="Google Shape;596;p77"/>
          <p:cNvCxnSpPr/>
          <p:nvPr/>
        </p:nvCxnSpPr>
        <p:spPr>
          <a:xfrm flipH="1">
            <a:off x="7096125" y="1767090"/>
            <a:ext cx="1530700" cy="623888"/>
          </a:xfrm>
          <a:prstGeom prst="straightConnector1">
            <a:avLst/>
          </a:prstGeom>
          <a:noFill/>
          <a:ln w="9525" cap="flat" cmpd="sng">
            <a:solidFill>
              <a:schemeClr val="dk1"/>
            </a:solidFill>
            <a:prstDash val="solid"/>
            <a:round/>
            <a:headEnd type="none" w="med" len="med"/>
            <a:tailEnd type="triangle" w="med" len="med"/>
          </a:ln>
        </p:spPr>
      </p:cxnSp>
      <p:pic>
        <p:nvPicPr>
          <p:cNvPr id="597" name="Google Shape;597;p77" descr="1"/>
          <p:cNvPicPr preferRelativeResize="0"/>
          <p:nvPr/>
        </p:nvPicPr>
        <p:blipFill rotWithShape="1">
          <a:blip r:embed="rId3">
            <a:alphaModFix/>
          </a:blip>
          <a:srcRect b="43330"/>
          <a:stretch/>
        </p:blipFill>
        <p:spPr>
          <a:xfrm>
            <a:off x="1970468" y="2387802"/>
            <a:ext cx="6787165" cy="4536455"/>
          </a:xfrm>
          <a:prstGeom prst="rect">
            <a:avLst/>
          </a:prstGeom>
          <a:noFill/>
          <a:ln>
            <a:noFill/>
          </a:ln>
        </p:spPr>
      </p:pic>
      <p:sp>
        <p:nvSpPr>
          <p:cNvPr id="598" name="Google Shape;598;p77"/>
          <p:cNvSpPr txBox="1"/>
          <p:nvPr/>
        </p:nvSpPr>
        <p:spPr>
          <a:xfrm>
            <a:off x="9220200" y="2719590"/>
            <a:ext cx="66019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Rows</a:t>
            </a:r>
            <a:endParaRPr/>
          </a:p>
        </p:txBody>
      </p:sp>
      <p:cxnSp>
        <p:nvCxnSpPr>
          <p:cNvPr id="599" name="Google Shape;599;p77"/>
          <p:cNvCxnSpPr/>
          <p:nvPr/>
        </p:nvCxnSpPr>
        <p:spPr>
          <a:xfrm flipH="1">
            <a:off x="8691562" y="2894216"/>
            <a:ext cx="534377" cy="28575"/>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77"/>
          <p:cNvCxnSpPr/>
          <p:nvPr/>
        </p:nvCxnSpPr>
        <p:spPr>
          <a:xfrm flipH="1">
            <a:off x="8704262" y="2970416"/>
            <a:ext cx="534377" cy="2416175"/>
          </a:xfrm>
          <a:prstGeom prst="straightConnector1">
            <a:avLst/>
          </a:prstGeom>
          <a:noFill/>
          <a:ln w="9525" cap="flat" cmpd="sng">
            <a:solidFill>
              <a:schemeClr val="dk1"/>
            </a:solidFill>
            <a:prstDash val="solid"/>
            <a:round/>
            <a:headEnd type="none" w="med" len="med"/>
            <a:tailEnd type="triangle" w="med" len="med"/>
          </a:ln>
        </p:spPr>
      </p:cxnSp>
      <p:sp>
        <p:nvSpPr>
          <p:cNvPr id="2" name="Footer Placeholder 1"/>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9360709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8"/>
          <p:cNvSpPr txBox="1">
            <a:spLocks noGrp="1"/>
          </p:cNvSpPr>
          <p:nvPr>
            <p:ph type="title" idx="4294967295"/>
          </p:nvPr>
        </p:nvSpPr>
        <p:spPr>
          <a:xfrm>
            <a:off x="811369" y="64392"/>
            <a:ext cx="10542431" cy="10732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A Sample Relational Database</a:t>
            </a:r>
            <a:endParaRPr/>
          </a:p>
        </p:txBody>
      </p:sp>
      <p:pic>
        <p:nvPicPr>
          <p:cNvPr id="607" name="Google Shape;607;p78" descr="1"/>
          <p:cNvPicPr preferRelativeResize="0"/>
          <p:nvPr/>
        </p:nvPicPr>
        <p:blipFill rotWithShape="1">
          <a:blip r:embed="rId3">
            <a:alphaModFix/>
          </a:blip>
          <a:srcRect/>
          <a:stretch/>
        </p:blipFill>
        <p:spPr>
          <a:xfrm>
            <a:off x="2627291" y="1446751"/>
            <a:ext cx="5842024" cy="4986337"/>
          </a:xfrm>
          <a:prstGeom prst="rect">
            <a:avLst/>
          </a:prstGeom>
          <a:noFill/>
          <a:ln>
            <a:noFill/>
          </a:ln>
        </p:spPr>
      </p:pic>
      <p:sp>
        <p:nvSpPr>
          <p:cNvPr id="2" name="Footer Placeholder 1"/>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245492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7F7B31-1208-45D6-A7B2-D8F83126DDE0}"/>
              </a:ext>
            </a:extLst>
          </p:cNvPr>
          <p:cNvSpPr>
            <a:spLocks noGrp="1"/>
          </p:cNvSpPr>
          <p:nvPr>
            <p:ph type="title"/>
          </p:nvPr>
        </p:nvSpPr>
        <p:spPr>
          <a:xfrm>
            <a:off x="838200" y="365126"/>
            <a:ext cx="10515600" cy="524108"/>
          </a:xfrm>
        </p:spPr>
        <p:txBody>
          <a:bodyPr>
            <a:normAutofit fontScale="90000"/>
          </a:bodyPr>
          <a:lstStyle/>
          <a:p>
            <a:pPr algn="ctr"/>
            <a:r>
              <a:rPr lang="en-IN" sz="3600" dirty="0">
                <a:latin typeface="Times New Roman" panose="02020603050405020304" pitchFamily="18" charset="0"/>
                <a:cs typeface="Times New Roman" panose="02020603050405020304" pitchFamily="18" charset="0"/>
              </a:rPr>
              <a:t>DBMS – Data Base Management System</a:t>
            </a:r>
          </a:p>
        </p:txBody>
      </p:sp>
      <p:sp>
        <p:nvSpPr>
          <p:cNvPr id="3" name="Content Placeholder 2">
            <a:extLst>
              <a:ext uri="{FF2B5EF4-FFF2-40B4-BE49-F238E27FC236}">
                <a16:creationId xmlns="" xmlns:a16="http://schemas.microsoft.com/office/drawing/2014/main" id="{3D7540C1-CD31-42FA-9CFC-31F300947D48}"/>
              </a:ext>
            </a:extLst>
          </p:cNvPr>
          <p:cNvSpPr>
            <a:spLocks noGrp="1"/>
          </p:cNvSpPr>
          <p:nvPr>
            <p:ph idx="1"/>
          </p:nvPr>
        </p:nvSpPr>
        <p:spPr>
          <a:xfrm>
            <a:off x="5092116" y="1040234"/>
            <a:ext cx="6795084" cy="5452639"/>
          </a:xfrm>
        </p:spPr>
        <p:txBody>
          <a:bodyPr/>
          <a:lstStyle/>
          <a:p>
            <a:pPr algn="just"/>
            <a:r>
              <a:rPr lang="en-US" sz="2000" dirty="0">
                <a:latin typeface="Times New Roman" panose="02020603050405020304" pitchFamily="18" charset="0"/>
                <a:cs typeface="Times New Roman" panose="02020603050405020304" pitchFamily="18" charset="0"/>
              </a:rPr>
              <a:t>A database-management system (DBMS) is a collection of interrelated data and a set of programs to access those data.</a:t>
            </a:r>
          </a:p>
          <a:p>
            <a:pPr algn="just"/>
            <a:r>
              <a:rPr lang="en-US" sz="2000" dirty="0">
                <a:latin typeface="Times New Roman" panose="02020603050405020304" pitchFamily="18" charset="0"/>
                <a:cs typeface="Times New Roman" panose="02020603050405020304" pitchFamily="18" charset="0"/>
              </a:rPr>
              <a:t>Database - The collection of data, that contains information relevant to an enterprise.</a:t>
            </a:r>
          </a:p>
          <a:p>
            <a:pPr algn="just"/>
            <a:r>
              <a:rPr lang="en-US" sz="2000" dirty="0">
                <a:latin typeface="Times New Roman" panose="02020603050405020304" pitchFamily="18" charset="0"/>
                <a:cs typeface="Times New Roman" panose="02020603050405020304" pitchFamily="18" charset="0"/>
              </a:rPr>
              <a:t>DBMS is to provide a way to store and retrieve database information.</a:t>
            </a:r>
          </a:p>
          <a:p>
            <a:pPr marL="0" indent="0" algn="just">
              <a:buNone/>
            </a:pPr>
            <a:r>
              <a:rPr lang="en-US" sz="2000" b="1" dirty="0">
                <a:solidFill>
                  <a:srgbClr val="0070C0"/>
                </a:solidFill>
                <a:latin typeface="Times New Roman" panose="02020603050405020304" pitchFamily="18" charset="0"/>
                <a:cs typeface="Times New Roman" panose="02020603050405020304" pitchFamily="18" charset="0"/>
              </a:rPr>
              <a:t>Importance</a:t>
            </a:r>
          </a:p>
          <a:p>
            <a:pPr algn="just"/>
            <a:r>
              <a:rPr lang="en-US" sz="2000" dirty="0">
                <a:latin typeface="Times New Roman" panose="02020603050405020304" pitchFamily="18" charset="0"/>
                <a:cs typeface="Times New Roman" panose="02020603050405020304" pitchFamily="18" charset="0"/>
              </a:rPr>
              <a:t>Database systems are designed to manage large bodies of information. </a:t>
            </a:r>
          </a:p>
          <a:p>
            <a:pPr algn="just"/>
            <a:r>
              <a:rPr lang="en-US" sz="2000" dirty="0">
                <a:latin typeface="Times New Roman" panose="02020603050405020304" pitchFamily="18" charset="0"/>
                <a:cs typeface="Times New Roman" panose="02020603050405020304" pitchFamily="18" charset="0"/>
              </a:rPr>
              <a:t>Management of data involves both defining structures for storage of information and providing mechanisms for the manipulation of information.</a:t>
            </a:r>
          </a:p>
          <a:p>
            <a:pPr algn="just"/>
            <a:r>
              <a:rPr lang="en-US" sz="2000" dirty="0">
                <a:latin typeface="Times New Roman" panose="02020603050405020304" pitchFamily="18" charset="0"/>
                <a:cs typeface="Times New Roman" panose="02020603050405020304" pitchFamily="18" charset="0"/>
              </a:rPr>
              <a:t>Ensure the safety of the information stored, despite system crashes or attempts at unauthorized access.</a:t>
            </a:r>
          </a:p>
          <a:p>
            <a:pPr algn="just"/>
            <a:r>
              <a:rPr lang="en-US" sz="2000" dirty="0">
                <a:latin typeface="Times New Roman" panose="02020603050405020304" pitchFamily="18" charset="0"/>
                <a:cs typeface="Times New Roman" panose="02020603050405020304" pitchFamily="18" charset="0"/>
              </a:rPr>
              <a:t>If data are to be shared among several users, the system must avoid possible anomalous results.</a:t>
            </a:r>
          </a:p>
          <a:p>
            <a:endParaRPr lang="en-US" sz="20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 xmlns:a16="http://schemas.microsoft.com/office/drawing/2014/main" id="{71DA1B29-3D63-48A1-A4B8-C3992571CAE3}"/>
              </a:ext>
            </a:extLst>
          </p:cNvPr>
          <p:cNvPicPr>
            <a:picLocks noChangeAspect="1"/>
          </p:cNvPicPr>
          <p:nvPr/>
        </p:nvPicPr>
        <p:blipFill rotWithShape="1">
          <a:blip r:embed="rId2"/>
          <a:srcRect l="3566" r="2169" b="11318"/>
          <a:stretch/>
        </p:blipFill>
        <p:spPr>
          <a:xfrm>
            <a:off x="838200" y="2610309"/>
            <a:ext cx="4009938" cy="1791181"/>
          </a:xfrm>
          <a:prstGeom prst="rect">
            <a:avLst/>
          </a:prstGeom>
        </p:spPr>
      </p:pic>
      <p:sp>
        <p:nvSpPr>
          <p:cNvPr id="4" name="Footer Placeholder 3">
            <a:extLst>
              <a:ext uri="{FF2B5EF4-FFF2-40B4-BE49-F238E27FC236}">
                <a16:creationId xmlns="" xmlns:a16="http://schemas.microsoft.com/office/drawing/2014/main" id="{175E0D51-0B24-4475-8C6A-BBB35029BF53}"/>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0513690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a:solidFill>
                  <a:srgbClr val="FF0000"/>
                </a:solidFill>
                <a:latin typeface="Times New Roman"/>
                <a:ea typeface="Times New Roman"/>
                <a:cs typeface="Times New Roman"/>
                <a:sym typeface="Times New Roman"/>
              </a:rPr>
              <a:t>DATABASE LANGUAGES</a:t>
            </a:r>
            <a:endParaRPr>
              <a:solidFill>
                <a:srgbClr val="FF0000"/>
              </a:solidFill>
              <a:latin typeface="Times New Roman"/>
              <a:ea typeface="Times New Roman"/>
              <a:cs typeface="Times New Roman"/>
              <a:sym typeface="Times New Roman"/>
            </a:endParaRPr>
          </a:p>
        </p:txBody>
      </p:sp>
      <p:sp>
        <p:nvSpPr>
          <p:cNvPr id="785" name="Google Shape;785;p104"/>
          <p:cNvSpPr txBox="1">
            <a:spLocks noGrp="1"/>
          </p:cNvSpPr>
          <p:nvPr>
            <p:ph type="body" idx="1"/>
          </p:nvPr>
        </p:nvSpPr>
        <p:spPr>
          <a:xfrm>
            <a:off x="838200" y="1825625"/>
            <a:ext cx="66675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000"/>
              <a:buNone/>
            </a:pPr>
            <a:r>
              <a:rPr lang="en-US" sz="2000" dirty="0">
                <a:latin typeface="Times New Roman"/>
                <a:ea typeface="Times New Roman"/>
                <a:cs typeface="Times New Roman"/>
                <a:sym typeface="Times New Roman"/>
              </a:rPr>
              <a:t>A database system provides a Data-Definition Language (DDL) to specify the database schema and a Data-Manipulation Language (DML) to express database queries and updates. </a:t>
            </a:r>
            <a:endParaRPr dirty="0"/>
          </a:p>
          <a:p>
            <a:pPr marL="0" lvl="0" indent="0" algn="l" rtl="0">
              <a:lnSpc>
                <a:spcPct val="100000"/>
              </a:lnSpc>
              <a:spcBef>
                <a:spcPts val="1000"/>
              </a:spcBef>
              <a:spcAft>
                <a:spcPts val="0"/>
              </a:spcAft>
              <a:buClr>
                <a:schemeClr val="dk1"/>
              </a:buClr>
              <a:buSzPts val="2000"/>
              <a:buNone/>
            </a:pPr>
            <a:r>
              <a:rPr lang="en-US" sz="2000" b="1" dirty="0">
                <a:latin typeface="Times New Roman"/>
                <a:ea typeface="Times New Roman"/>
                <a:cs typeface="Times New Roman"/>
                <a:sym typeface="Times New Roman"/>
              </a:rPr>
              <a:t>Data-Manipulation Language (DML) </a:t>
            </a:r>
            <a:endParaRPr dirty="0"/>
          </a:p>
          <a:p>
            <a:pPr marL="0" lvl="0" indent="0" algn="l" rtl="0">
              <a:lnSpc>
                <a:spcPct val="10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A data-manipulation language (DML) is a language that enables users to access or manipulate data as organized by the appropriate data model. </a:t>
            </a:r>
            <a:endParaRPr dirty="0"/>
          </a:p>
          <a:p>
            <a:pPr marL="0" lvl="0" indent="0" algn="l" rtl="0">
              <a:lnSpc>
                <a:spcPct val="10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The types of access are </a:t>
            </a:r>
            <a:endParaRPr dirty="0"/>
          </a:p>
          <a:p>
            <a:pPr marL="0" lvl="0" indent="0" algn="l" rtl="0">
              <a:lnSpc>
                <a:spcPct val="10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 Retrieval of information stored in the database </a:t>
            </a:r>
            <a:endParaRPr dirty="0"/>
          </a:p>
          <a:p>
            <a:pPr marL="0" lvl="0" indent="0" algn="l" rtl="0">
              <a:lnSpc>
                <a:spcPct val="10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 Insertion of new information into the database </a:t>
            </a:r>
            <a:endParaRPr dirty="0"/>
          </a:p>
          <a:p>
            <a:pPr marL="0" lvl="0" indent="0" algn="l" rtl="0">
              <a:lnSpc>
                <a:spcPct val="10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 Deletion of information from the database</a:t>
            </a:r>
            <a:endParaRPr dirty="0"/>
          </a:p>
          <a:p>
            <a:pPr marL="0" lvl="0" indent="0" algn="l" rtl="0">
              <a:lnSpc>
                <a:spcPct val="100000"/>
              </a:lnSpc>
              <a:spcBef>
                <a:spcPts val="1000"/>
              </a:spcBef>
              <a:spcAft>
                <a:spcPts val="0"/>
              </a:spcAft>
              <a:buClr>
                <a:schemeClr val="dk1"/>
              </a:buClr>
              <a:buSzPts val="2000"/>
              <a:buNone/>
            </a:pPr>
            <a:r>
              <a:rPr lang="en-US" sz="2000" dirty="0">
                <a:latin typeface="Times New Roman"/>
                <a:ea typeface="Times New Roman"/>
                <a:cs typeface="Times New Roman"/>
                <a:sym typeface="Times New Roman"/>
              </a:rPr>
              <a:t> 	• Modification of information stored in the database </a:t>
            </a:r>
            <a:endParaRPr dirty="0"/>
          </a:p>
        </p:txBody>
      </p:sp>
      <p:pic>
        <p:nvPicPr>
          <p:cNvPr id="786" name="Google Shape;786;p104"/>
          <p:cNvPicPr preferRelativeResize="0"/>
          <p:nvPr/>
        </p:nvPicPr>
        <p:blipFill rotWithShape="1">
          <a:blip r:embed="rId3">
            <a:alphaModFix/>
          </a:blip>
          <a:srcRect/>
          <a:stretch/>
        </p:blipFill>
        <p:spPr>
          <a:xfrm>
            <a:off x="7839075" y="1825625"/>
            <a:ext cx="3771900" cy="3333750"/>
          </a:xfrm>
          <a:prstGeom prst="rect">
            <a:avLst/>
          </a:prstGeom>
          <a:noFill/>
          <a:ln>
            <a:noFill/>
          </a:ln>
        </p:spPr>
      </p:pic>
      <p:sp>
        <p:nvSpPr>
          <p:cNvPr id="2" name="Footer Placeholder 1"/>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40473277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9"/>
          <p:cNvSpPr txBox="1">
            <a:spLocks noGrp="1"/>
          </p:cNvSpPr>
          <p:nvPr>
            <p:ph type="title" idx="4294967295"/>
          </p:nvPr>
        </p:nvSpPr>
        <p:spPr>
          <a:xfrm>
            <a:off x="466593" y="123825"/>
            <a:ext cx="8077200" cy="609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b="1">
                <a:latin typeface="Times New Roman"/>
                <a:ea typeface="Times New Roman"/>
                <a:cs typeface="Times New Roman"/>
                <a:sym typeface="Times New Roman"/>
              </a:rPr>
              <a:t>Data Definition Language (DDL)</a:t>
            </a:r>
            <a:endParaRPr/>
          </a:p>
        </p:txBody>
      </p:sp>
      <p:sp>
        <p:nvSpPr>
          <p:cNvPr id="614" name="Google Shape;614;p79"/>
          <p:cNvSpPr txBox="1">
            <a:spLocks noGrp="1"/>
          </p:cNvSpPr>
          <p:nvPr>
            <p:ph type="body" idx="4294967295"/>
          </p:nvPr>
        </p:nvSpPr>
        <p:spPr>
          <a:xfrm>
            <a:off x="463639" y="1120462"/>
            <a:ext cx="10560676" cy="537048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Specification notation for defining the database schema</a:t>
            </a:r>
            <a:endParaRPr/>
          </a:p>
          <a:p>
            <a:pPr marL="685800" lvl="1" indent="-228600" algn="l" rtl="0">
              <a:lnSpc>
                <a:spcPct val="90000"/>
              </a:lnSpc>
              <a:spcBef>
                <a:spcPts val="500"/>
              </a:spcBef>
              <a:spcAft>
                <a:spcPts val="0"/>
              </a:spcAft>
              <a:buClr>
                <a:schemeClr val="dk1"/>
              </a:buClr>
              <a:buSzPts val="2200"/>
              <a:buFont typeface="Arial"/>
              <a:buNone/>
            </a:pPr>
            <a:r>
              <a:rPr lang="en-US" sz="2200">
                <a:latin typeface="Times New Roman"/>
                <a:ea typeface="Times New Roman"/>
                <a:cs typeface="Times New Roman"/>
                <a:sym typeface="Times New Roman"/>
              </a:rPr>
              <a:t>Example:	</a:t>
            </a:r>
            <a:r>
              <a:rPr lang="en-US" sz="2200" b="1">
                <a:latin typeface="Times New Roman"/>
                <a:ea typeface="Times New Roman"/>
                <a:cs typeface="Times New Roman"/>
                <a:sym typeface="Times New Roman"/>
              </a:rPr>
              <a:t>create table</a:t>
            </a:r>
            <a:r>
              <a:rPr lang="en-US" sz="2200">
                <a:latin typeface="Times New Roman"/>
                <a:ea typeface="Times New Roman"/>
                <a:cs typeface="Times New Roman"/>
                <a:sym typeface="Times New Roman"/>
              </a:rPr>
              <a:t> </a:t>
            </a:r>
            <a:r>
              <a:rPr lang="en-US" sz="2200" i="1">
                <a:latin typeface="Times New Roman"/>
                <a:ea typeface="Times New Roman"/>
                <a:cs typeface="Times New Roman"/>
                <a:sym typeface="Times New Roman"/>
              </a:rPr>
              <a:t>instructor</a:t>
            </a:r>
            <a:r>
              <a:rPr lang="en-US" sz="2200">
                <a:latin typeface="Times New Roman"/>
                <a:ea typeface="Times New Roman"/>
                <a:cs typeface="Times New Roman"/>
                <a:sym typeface="Times New Roman"/>
              </a:rPr>
              <a:t> (</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                             </a:t>
            </a:r>
            <a:r>
              <a:rPr lang="en-US" sz="2200" i="1">
                <a:latin typeface="Times New Roman"/>
                <a:ea typeface="Times New Roman"/>
                <a:cs typeface="Times New Roman"/>
                <a:sym typeface="Times New Roman"/>
              </a:rPr>
              <a:t>ID</a:t>
            </a:r>
            <a:r>
              <a:rPr lang="en-US" sz="2200">
                <a:latin typeface="Times New Roman"/>
                <a:ea typeface="Times New Roman"/>
                <a:cs typeface="Times New Roman"/>
                <a:sym typeface="Times New Roman"/>
              </a:rPr>
              <a:t>                </a:t>
            </a:r>
            <a:r>
              <a:rPr lang="en-US" sz="2200" b="1">
                <a:latin typeface="Times New Roman"/>
                <a:ea typeface="Times New Roman"/>
                <a:cs typeface="Times New Roman"/>
                <a:sym typeface="Times New Roman"/>
              </a:rPr>
              <a:t>char</a:t>
            </a:r>
            <a:r>
              <a:rPr lang="en-US" sz="2200">
                <a:latin typeface="Times New Roman"/>
                <a:ea typeface="Times New Roman"/>
                <a:cs typeface="Times New Roman"/>
                <a:sym typeface="Times New Roman"/>
              </a:rPr>
              <a:t>(5),</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                             </a:t>
            </a:r>
            <a:r>
              <a:rPr lang="en-US" sz="2200" i="1">
                <a:latin typeface="Times New Roman"/>
                <a:ea typeface="Times New Roman"/>
                <a:cs typeface="Times New Roman"/>
                <a:sym typeface="Times New Roman"/>
              </a:rPr>
              <a:t>name           </a:t>
            </a:r>
            <a:r>
              <a:rPr lang="en-US" sz="2200" b="1">
                <a:latin typeface="Times New Roman"/>
                <a:ea typeface="Times New Roman"/>
                <a:cs typeface="Times New Roman"/>
                <a:sym typeface="Times New Roman"/>
              </a:rPr>
              <a:t>varchar</a:t>
            </a:r>
            <a:r>
              <a:rPr lang="en-US" sz="2200">
                <a:latin typeface="Times New Roman"/>
                <a:ea typeface="Times New Roman"/>
                <a:cs typeface="Times New Roman"/>
                <a:sym typeface="Times New Roman"/>
              </a:rPr>
              <a:t>(20)</a:t>
            </a:r>
            <a:r>
              <a:rPr lang="en-US" sz="2200" b="1">
                <a:latin typeface="Times New Roman"/>
                <a:ea typeface="Times New Roman"/>
                <a:cs typeface="Times New Roman"/>
                <a:sym typeface="Times New Roman"/>
              </a:rPr>
              <a:t>,</a:t>
            </a:r>
            <a:r>
              <a:rPr lang="en-US" sz="2200" b="1" i="1">
                <a:latin typeface="Times New Roman"/>
                <a:ea typeface="Times New Roman"/>
                <a:cs typeface="Times New Roman"/>
                <a:sym typeface="Times New Roman"/>
              </a:rPr>
              <a:t/>
            </a:r>
            <a:br>
              <a:rPr lang="en-US" sz="2200" b="1" i="1">
                <a:latin typeface="Times New Roman"/>
                <a:ea typeface="Times New Roman"/>
                <a:cs typeface="Times New Roman"/>
                <a:sym typeface="Times New Roman"/>
              </a:rPr>
            </a:br>
            <a:r>
              <a:rPr lang="en-US" sz="2200" b="1" i="1">
                <a:latin typeface="Times New Roman"/>
                <a:ea typeface="Times New Roman"/>
                <a:cs typeface="Times New Roman"/>
                <a:sym typeface="Times New Roman"/>
              </a:rPr>
              <a:t>                             </a:t>
            </a:r>
            <a:r>
              <a:rPr lang="en-US" sz="2200" i="1">
                <a:latin typeface="Times New Roman"/>
                <a:ea typeface="Times New Roman"/>
                <a:cs typeface="Times New Roman"/>
                <a:sym typeface="Times New Roman"/>
              </a:rPr>
              <a:t>dept_name  </a:t>
            </a:r>
            <a:r>
              <a:rPr lang="en-US" sz="2200" b="1">
                <a:latin typeface="Times New Roman"/>
                <a:ea typeface="Times New Roman"/>
                <a:cs typeface="Times New Roman"/>
                <a:sym typeface="Times New Roman"/>
              </a:rPr>
              <a:t>varchar</a:t>
            </a:r>
            <a:r>
              <a:rPr lang="en-US" sz="2200">
                <a:latin typeface="Times New Roman"/>
                <a:ea typeface="Times New Roman"/>
                <a:cs typeface="Times New Roman"/>
                <a:sym typeface="Times New Roman"/>
              </a:rPr>
              <a:t>(20),</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                             </a:t>
            </a:r>
            <a:r>
              <a:rPr lang="en-US" sz="2200" i="1">
                <a:latin typeface="Times New Roman"/>
                <a:ea typeface="Times New Roman"/>
                <a:cs typeface="Times New Roman"/>
                <a:sym typeface="Times New Roman"/>
              </a:rPr>
              <a:t>salary</a:t>
            </a:r>
            <a:r>
              <a:rPr lang="en-US" sz="2200">
                <a:latin typeface="Times New Roman"/>
                <a:ea typeface="Times New Roman"/>
                <a:cs typeface="Times New Roman"/>
                <a:sym typeface="Times New Roman"/>
              </a:rPr>
              <a:t>           </a:t>
            </a:r>
            <a:r>
              <a:rPr lang="en-US" sz="2200" b="1">
                <a:latin typeface="Times New Roman"/>
                <a:ea typeface="Times New Roman"/>
                <a:cs typeface="Times New Roman"/>
                <a:sym typeface="Times New Roman"/>
              </a:rPr>
              <a:t>numeric</a:t>
            </a:r>
            <a:r>
              <a:rPr lang="en-US" sz="2200">
                <a:latin typeface="Times New Roman"/>
                <a:ea typeface="Times New Roman"/>
                <a:cs typeface="Times New Roman"/>
                <a:sym typeface="Times New Roman"/>
              </a:rPr>
              <a:t>(8,2))</a:t>
            </a:r>
            <a:endParaRPr/>
          </a:p>
          <a:p>
            <a:pPr marL="228600" lvl="0" indent="-228600" algn="l"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DDL compiler generates a set of table templates stored in a </a:t>
            </a:r>
            <a:r>
              <a:rPr lang="en-US" sz="2200" b="1" i="1">
                <a:latin typeface="Times New Roman"/>
                <a:ea typeface="Times New Roman"/>
                <a:cs typeface="Times New Roman"/>
                <a:sym typeface="Times New Roman"/>
              </a:rPr>
              <a:t>data dictionary</a:t>
            </a:r>
            <a:endParaRPr/>
          </a:p>
          <a:p>
            <a:pPr marL="228600" lvl="0" indent="-228600" algn="l"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Data dictionary contains metadata (i.e., data about data)</a:t>
            </a:r>
            <a:endParaRPr/>
          </a:p>
          <a:p>
            <a:pPr marL="685800" lvl="1" indent="-228600" algn="l"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Database schema </a:t>
            </a:r>
            <a:endParaRPr/>
          </a:p>
          <a:p>
            <a:pPr marL="685800" lvl="1" indent="-228600" algn="l"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Integrity constraints</a:t>
            </a:r>
            <a:endParaRPr/>
          </a:p>
          <a:p>
            <a:pPr marL="1143000" lvl="2" indent="-228600" algn="l"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Primary key (ID uniquely identifies instructors)</a:t>
            </a:r>
            <a:endParaRPr/>
          </a:p>
          <a:p>
            <a:pPr marL="685800" lvl="1" indent="-228600" algn="l"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Authorization</a:t>
            </a:r>
            <a:endParaRPr/>
          </a:p>
          <a:p>
            <a:pPr marL="1143000" lvl="2" indent="-228600" algn="l"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Who can access what</a:t>
            </a:r>
            <a:endParaRPr/>
          </a:p>
        </p:txBody>
      </p:sp>
      <p:sp>
        <p:nvSpPr>
          <p:cNvPr id="2" name="Footer Placeholder 1"/>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805295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0"/>
          <p:cNvSpPr txBox="1">
            <a:spLocks noGrp="1"/>
          </p:cNvSpPr>
          <p:nvPr>
            <p:ph type="title" idx="4294967295"/>
          </p:nvPr>
        </p:nvSpPr>
        <p:spPr>
          <a:xfrm>
            <a:off x="838200" y="9284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Data Manipulation Language (DML)</a:t>
            </a:r>
            <a:endParaRPr/>
          </a:p>
        </p:txBody>
      </p:sp>
      <p:sp>
        <p:nvSpPr>
          <p:cNvPr id="621" name="Google Shape;621;p80"/>
          <p:cNvSpPr txBox="1">
            <a:spLocks noGrp="1"/>
          </p:cNvSpPr>
          <p:nvPr>
            <p:ph type="body" idx="4294967295"/>
          </p:nvPr>
        </p:nvSpPr>
        <p:spPr>
          <a:xfrm>
            <a:off x="592428" y="1609859"/>
            <a:ext cx="11024315" cy="491840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Language for accessing and manipulating the data organized by the appropriate data model</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DML also known as query language</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Two classes of languages </a:t>
            </a:r>
            <a:endParaRPr/>
          </a:p>
          <a:p>
            <a:pPr marL="685800" lvl="1" indent="-228600" algn="just" rtl="0">
              <a:lnSpc>
                <a:spcPct val="90000"/>
              </a:lnSpc>
              <a:spcBef>
                <a:spcPts val="500"/>
              </a:spcBef>
              <a:spcAft>
                <a:spcPts val="0"/>
              </a:spcAft>
              <a:buClr>
                <a:schemeClr val="dk1"/>
              </a:buClr>
              <a:buSzPts val="2200"/>
              <a:buChar char="•"/>
            </a:pPr>
            <a:r>
              <a:rPr lang="en-US" sz="2200" b="1">
                <a:latin typeface="Times New Roman"/>
                <a:ea typeface="Times New Roman"/>
                <a:cs typeface="Times New Roman"/>
                <a:sym typeface="Times New Roman"/>
              </a:rPr>
              <a:t>Pure </a:t>
            </a:r>
            <a:r>
              <a:rPr lang="en-US" sz="2200">
                <a:latin typeface="Times New Roman"/>
                <a:ea typeface="Times New Roman"/>
                <a:cs typeface="Times New Roman"/>
                <a:sym typeface="Times New Roman"/>
              </a:rPr>
              <a:t>– used for proving properties about computational power and for optimization</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Relational Algebra</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Tuple relational calculus</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Domain relational calculus</a:t>
            </a:r>
            <a:endParaRPr/>
          </a:p>
          <a:p>
            <a:pPr marL="685800" lvl="1" indent="-228600" algn="just" rtl="0">
              <a:lnSpc>
                <a:spcPct val="90000"/>
              </a:lnSpc>
              <a:spcBef>
                <a:spcPts val="500"/>
              </a:spcBef>
              <a:spcAft>
                <a:spcPts val="0"/>
              </a:spcAft>
              <a:buClr>
                <a:schemeClr val="dk1"/>
              </a:buClr>
              <a:buSzPts val="2200"/>
              <a:buChar char="•"/>
            </a:pPr>
            <a:r>
              <a:rPr lang="en-US" sz="2200" b="1">
                <a:latin typeface="Times New Roman"/>
                <a:ea typeface="Times New Roman"/>
                <a:cs typeface="Times New Roman"/>
                <a:sym typeface="Times New Roman"/>
              </a:rPr>
              <a:t>Commercial </a:t>
            </a:r>
            <a:r>
              <a:rPr lang="en-US" sz="2200">
                <a:latin typeface="Times New Roman"/>
                <a:ea typeface="Times New Roman"/>
                <a:cs typeface="Times New Roman"/>
                <a:sym typeface="Times New Roman"/>
              </a:rPr>
              <a:t>– used in commercial systems</a:t>
            </a:r>
            <a:endParaRPr/>
          </a:p>
          <a:p>
            <a:pPr marL="1143000" lvl="2"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SQL is the most widely used commercial language</a:t>
            </a:r>
            <a:endParaRPr/>
          </a:p>
          <a:p>
            <a:pPr marL="685800" lvl="1" indent="-228600" algn="just" rtl="0">
              <a:lnSpc>
                <a:spcPct val="90000"/>
              </a:lnSpc>
              <a:spcBef>
                <a:spcPts val="500"/>
              </a:spcBef>
              <a:spcAft>
                <a:spcPts val="0"/>
              </a:spcAft>
              <a:buClr>
                <a:schemeClr val="dk1"/>
              </a:buClr>
              <a:buSzPts val="2200"/>
              <a:buFont typeface="Arial"/>
              <a:buNone/>
            </a:pPr>
            <a:endParaRPr sz="2200">
              <a:latin typeface="Times New Roman"/>
              <a:ea typeface="Times New Roman"/>
              <a:cs typeface="Times New Roman"/>
              <a:sym typeface="Times New Roman"/>
            </a:endParaRPr>
          </a:p>
        </p:txBody>
      </p:sp>
      <p:sp>
        <p:nvSpPr>
          <p:cNvPr id="2" name="Footer Placeholder 1"/>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8728331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1"/>
          <p:cNvSpPr txBox="1">
            <a:spLocks noGrp="1"/>
          </p:cNvSpPr>
          <p:nvPr>
            <p:ph type="title" idx="4294967295"/>
          </p:nvPr>
        </p:nvSpPr>
        <p:spPr>
          <a:xfrm>
            <a:off x="1071899" y="222632"/>
            <a:ext cx="8077200" cy="609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b="1">
                <a:latin typeface="Times New Roman"/>
                <a:ea typeface="Times New Roman"/>
                <a:cs typeface="Times New Roman"/>
                <a:sym typeface="Times New Roman"/>
              </a:rPr>
              <a:t>SQL</a:t>
            </a:r>
            <a:endParaRPr/>
          </a:p>
        </p:txBody>
      </p:sp>
      <p:sp>
        <p:nvSpPr>
          <p:cNvPr id="628" name="Google Shape;628;p81"/>
          <p:cNvSpPr txBox="1">
            <a:spLocks noGrp="1"/>
          </p:cNvSpPr>
          <p:nvPr>
            <p:ph type="body" idx="4294967295"/>
          </p:nvPr>
        </p:nvSpPr>
        <p:spPr>
          <a:xfrm>
            <a:off x="553792" y="1125538"/>
            <a:ext cx="11256135" cy="51943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The most widely used commercial language</a:t>
            </a:r>
            <a:endParaRPr/>
          </a:p>
          <a:p>
            <a:pPr marL="228600" lvl="0" indent="-88900" algn="just" rtl="0">
              <a:lnSpc>
                <a:spcPct val="90000"/>
              </a:lnSpc>
              <a:spcBef>
                <a:spcPts val="10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SQL is NOT a Turing machine equivalent language</a:t>
            </a:r>
            <a:endParaRPr/>
          </a:p>
          <a:p>
            <a:pPr marL="228600" lvl="0" indent="-88900" algn="just" rtl="0">
              <a:lnSpc>
                <a:spcPct val="90000"/>
              </a:lnSpc>
              <a:spcBef>
                <a:spcPts val="10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To be able to compute complex functions SQL is usually embedded in some higher-level language</a:t>
            </a:r>
            <a:endParaRPr/>
          </a:p>
          <a:p>
            <a:pPr marL="228600" lvl="0" indent="-88900" algn="just" rtl="0">
              <a:lnSpc>
                <a:spcPct val="90000"/>
              </a:lnSpc>
              <a:spcBef>
                <a:spcPts val="1000"/>
              </a:spcBef>
              <a:spcAft>
                <a:spcPts val="0"/>
              </a:spcAft>
              <a:buClr>
                <a:schemeClr val="dk1"/>
              </a:buClr>
              <a:buSzPts val="2200"/>
              <a:buNone/>
            </a:pPr>
            <a:endParaRPr sz="220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Application programs generally access databases through one of</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Language extensions to allow embedded SQL</a:t>
            </a:r>
            <a:endParaRPr/>
          </a:p>
          <a:p>
            <a:pPr marL="685800" lvl="1" indent="-228600" algn="just"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Application program interface (e.g., ODBC/JDBC) which allow SQL queries to be sent to a database</a:t>
            </a:r>
            <a:endParaRPr/>
          </a:p>
          <a:p>
            <a:pPr marL="228600" lvl="0" indent="-228600" algn="just" rtl="0">
              <a:lnSpc>
                <a:spcPct val="90000"/>
              </a:lnSpc>
              <a:spcBef>
                <a:spcPts val="1000"/>
              </a:spcBef>
              <a:spcAft>
                <a:spcPts val="0"/>
              </a:spcAft>
              <a:buClr>
                <a:schemeClr val="dk1"/>
              </a:buClr>
              <a:buSzPts val="2200"/>
              <a:buFont typeface="Arial"/>
              <a:buNone/>
            </a:pPr>
            <a:endParaRPr sz="2200" b="1">
              <a:latin typeface="Times New Roman"/>
              <a:ea typeface="Times New Roman"/>
              <a:cs typeface="Times New Roman"/>
              <a:sym typeface="Times New Roman"/>
            </a:endParaRPr>
          </a:p>
        </p:txBody>
      </p:sp>
      <p:sp>
        <p:nvSpPr>
          <p:cNvPr id="2" name="Footer Placeholder 1"/>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5821376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106" descr="Types of SQL Commands - javatpoint"/>
          <p:cNvPicPr preferRelativeResize="0"/>
          <p:nvPr/>
        </p:nvPicPr>
        <p:blipFill rotWithShape="1">
          <a:blip r:embed="rId3">
            <a:alphaModFix/>
          </a:blip>
          <a:srcRect/>
          <a:stretch/>
        </p:blipFill>
        <p:spPr>
          <a:xfrm>
            <a:off x="1285875" y="704850"/>
            <a:ext cx="8782050" cy="5410200"/>
          </a:xfrm>
          <a:prstGeom prst="rect">
            <a:avLst/>
          </a:prstGeom>
          <a:noFill/>
          <a:ln>
            <a:noFill/>
          </a:ln>
        </p:spPr>
      </p:pic>
      <p:sp>
        <p:nvSpPr>
          <p:cNvPr id="2" name="Footer Placeholder 1"/>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900767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63D39A-49EB-441D-A229-76FCB61201FF}"/>
              </a:ext>
            </a:extLst>
          </p:cNvPr>
          <p:cNvSpPr>
            <a:spLocks noGrp="1"/>
          </p:cNvSpPr>
          <p:nvPr>
            <p:ph type="title"/>
          </p:nvPr>
        </p:nvSpPr>
        <p:spPr>
          <a:xfrm>
            <a:off x="838200" y="365126"/>
            <a:ext cx="10515600" cy="641554"/>
          </a:xfrm>
        </p:spPr>
        <p:txBody>
          <a:bodyPr>
            <a:normAutofit/>
          </a:bodyPr>
          <a:lstStyle/>
          <a:p>
            <a:r>
              <a:rPr lang="en-IN" sz="3200" dirty="0">
                <a:latin typeface="Times New Roman" panose="02020603050405020304" pitchFamily="18" charset="0"/>
                <a:cs typeface="Times New Roman" panose="02020603050405020304" pitchFamily="18" charset="0"/>
              </a:rPr>
              <a:t>DML Commands</a:t>
            </a:r>
          </a:p>
        </p:txBody>
      </p:sp>
      <p:graphicFrame>
        <p:nvGraphicFramePr>
          <p:cNvPr id="4" name="Table 5">
            <a:extLst>
              <a:ext uri="{FF2B5EF4-FFF2-40B4-BE49-F238E27FC236}">
                <a16:creationId xmlns="" xmlns:a16="http://schemas.microsoft.com/office/drawing/2014/main" id="{21CA930A-9E8B-4901-BE5B-35EBDA1F07D8}"/>
              </a:ext>
            </a:extLst>
          </p:cNvPr>
          <p:cNvGraphicFramePr>
            <a:graphicFrameLocks noGrp="1"/>
          </p:cNvGraphicFramePr>
          <p:nvPr>
            <p:extLst>
              <p:ext uri="{D42A27DB-BD31-4B8C-83A1-F6EECF244321}">
                <p14:modId xmlns:p14="http://schemas.microsoft.com/office/powerpoint/2010/main" val="2196979416"/>
              </p:ext>
            </p:extLst>
          </p:nvPr>
        </p:nvGraphicFramePr>
        <p:xfrm>
          <a:off x="941431" y="1148125"/>
          <a:ext cx="9907397" cy="3383280"/>
        </p:xfrm>
        <a:graphic>
          <a:graphicData uri="http://schemas.openxmlformats.org/drawingml/2006/table">
            <a:tbl>
              <a:tblPr firstRow="1" bandRow="1">
                <a:tableStyleId>{5C22544A-7EE6-4342-B048-85BDC9FD1C3A}</a:tableStyleId>
              </a:tblPr>
              <a:tblGrid>
                <a:gridCol w="2270944">
                  <a:extLst>
                    <a:ext uri="{9D8B030D-6E8A-4147-A177-3AD203B41FA5}">
                      <a16:colId xmlns="" xmlns:a16="http://schemas.microsoft.com/office/drawing/2014/main" val="18147931"/>
                    </a:ext>
                  </a:extLst>
                </a:gridCol>
                <a:gridCol w="7636453">
                  <a:extLst>
                    <a:ext uri="{9D8B030D-6E8A-4147-A177-3AD203B41FA5}">
                      <a16:colId xmlns="" xmlns:a16="http://schemas.microsoft.com/office/drawing/2014/main" val="3870884455"/>
                    </a:ext>
                  </a:extLst>
                </a:gridCol>
              </a:tblGrid>
              <a:tr h="370840">
                <a:tc>
                  <a:txBody>
                    <a:bodyPr/>
                    <a:lstStyle/>
                    <a:p>
                      <a:pPr algn="ctr"/>
                      <a:r>
                        <a:rPr lang="en-IN" sz="1600" dirty="0">
                          <a:latin typeface="Times New Roman" panose="02020603050405020304" pitchFamily="18" charset="0"/>
                          <a:cs typeface="Times New Roman" panose="02020603050405020304" pitchFamily="18" charset="0"/>
                        </a:rPr>
                        <a:t>Command</a:t>
                      </a:r>
                    </a:p>
                  </a:txBody>
                  <a:tcPr/>
                </a:tc>
                <a:tc>
                  <a:txBody>
                    <a:bodyPr/>
                    <a:lstStyle/>
                    <a:p>
                      <a:pPr algn="ctr"/>
                      <a:r>
                        <a:rPr lang="en-IN" sz="1600" dirty="0">
                          <a:latin typeface="Times New Roman" panose="02020603050405020304" pitchFamily="18" charset="0"/>
                          <a:cs typeface="Times New Roman" panose="02020603050405020304" pitchFamily="18" charset="0"/>
                        </a:rPr>
                        <a:t>Explanation</a:t>
                      </a:r>
                    </a:p>
                  </a:txBody>
                  <a:tcPr/>
                </a:tc>
                <a:extLst>
                  <a:ext uri="{0D108BD9-81ED-4DB2-BD59-A6C34878D82A}">
                    <a16:rowId xmlns="" xmlns:a16="http://schemas.microsoft.com/office/drawing/2014/main" val="3920531647"/>
                  </a:ext>
                </a:extLst>
              </a:tr>
              <a:tr h="370840">
                <a:tc>
                  <a:txBody>
                    <a:bodyPr/>
                    <a:lstStyle/>
                    <a:p>
                      <a:r>
                        <a:rPr lang="en-IN" sz="1600" dirty="0">
                          <a:latin typeface="Times New Roman" panose="02020603050405020304" pitchFamily="18" charset="0"/>
                          <a:cs typeface="Times New Roman" panose="02020603050405020304" pitchFamily="18" charset="0"/>
                        </a:rPr>
                        <a:t>Select</a:t>
                      </a:r>
                    </a:p>
                  </a:txBody>
                  <a:tcPr/>
                </a:tc>
                <a:tc>
                  <a:txBody>
                    <a:bodyPr/>
                    <a:lstStyle/>
                    <a:p>
                      <a:r>
                        <a:rPr lang="en-US" sz="1600" dirty="0">
                          <a:latin typeface="Times New Roman" panose="02020603050405020304" pitchFamily="18" charset="0"/>
                          <a:cs typeface="Times New Roman" panose="02020603050405020304" pitchFamily="18" charset="0"/>
                        </a:rPr>
                        <a:t>The SELECT operation is used for selecting a subset of the tuples according to a given selection condition</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31328145"/>
                  </a:ext>
                </a:extLst>
              </a:tr>
              <a:tr h="370840">
                <a:tc>
                  <a:txBody>
                    <a:bodyPr/>
                    <a:lstStyle/>
                    <a:p>
                      <a:r>
                        <a:rPr lang="en-IN" sz="1600" dirty="0">
                          <a:latin typeface="Times New Roman" panose="02020603050405020304" pitchFamily="18" charset="0"/>
                          <a:cs typeface="Times New Roman" panose="02020603050405020304" pitchFamily="18" charset="0"/>
                        </a:rPr>
                        <a:t>Projection</a:t>
                      </a:r>
                    </a:p>
                  </a:txBody>
                  <a:tcPr/>
                </a:tc>
                <a:tc>
                  <a:txBody>
                    <a:bodyPr/>
                    <a:lstStyle/>
                    <a:p>
                      <a:r>
                        <a:rPr lang="en-US" sz="1600" dirty="0">
                          <a:latin typeface="Times New Roman" panose="02020603050405020304" pitchFamily="18" charset="0"/>
                          <a:cs typeface="Times New Roman" panose="02020603050405020304" pitchFamily="18" charset="0"/>
                        </a:rPr>
                        <a:t>The projection eliminates all attributes of the input relation but those mentioned in the projection list.</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05614486"/>
                  </a:ext>
                </a:extLst>
              </a:tr>
              <a:tr h="370840">
                <a:tc>
                  <a:txBody>
                    <a:bodyPr/>
                    <a:lstStyle/>
                    <a:p>
                      <a:r>
                        <a:rPr lang="en-IN" sz="1600" dirty="0">
                          <a:latin typeface="Times New Roman" panose="02020603050405020304" pitchFamily="18" charset="0"/>
                          <a:cs typeface="Times New Roman" panose="02020603050405020304" pitchFamily="18" charset="0"/>
                        </a:rPr>
                        <a:t>Union </a:t>
                      </a:r>
                    </a:p>
                  </a:txBody>
                  <a:tcPr/>
                </a:tc>
                <a:tc>
                  <a:txBody>
                    <a:bodyPr/>
                    <a:lstStyle/>
                    <a:p>
                      <a:r>
                        <a:rPr lang="en-US" sz="1600" dirty="0">
                          <a:latin typeface="Times New Roman" panose="02020603050405020304" pitchFamily="18" charset="0"/>
                          <a:cs typeface="Times New Roman" panose="02020603050405020304" pitchFamily="18" charset="0"/>
                        </a:rPr>
                        <a:t>UNION is symbolized by symbol. It includes all tuples that are in tables A or in B.</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660282470"/>
                  </a:ext>
                </a:extLst>
              </a:tr>
              <a:tr h="370840">
                <a:tc>
                  <a:txBody>
                    <a:bodyPr/>
                    <a:lstStyle/>
                    <a:p>
                      <a:r>
                        <a:rPr lang="en-IN" sz="1600" dirty="0">
                          <a:latin typeface="Times New Roman" panose="02020603050405020304" pitchFamily="18" charset="0"/>
                          <a:cs typeface="Times New Roman" panose="02020603050405020304" pitchFamily="18" charset="0"/>
                        </a:rPr>
                        <a:t>Intersection</a:t>
                      </a:r>
                    </a:p>
                  </a:txBody>
                  <a:tcPr/>
                </a:tc>
                <a:tc>
                  <a:txBody>
                    <a:bodyPr/>
                    <a:lstStyle/>
                    <a:p>
                      <a:r>
                        <a:rPr lang="en-US" sz="1600" dirty="0">
                          <a:latin typeface="Times New Roman" panose="02020603050405020304" pitchFamily="18" charset="0"/>
                          <a:cs typeface="Times New Roman" panose="02020603050405020304" pitchFamily="18" charset="0"/>
                        </a:rPr>
                        <a:t>Intersection defines a relation consisting of a set of all tuple that are in both A and B.</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165036551"/>
                  </a:ext>
                </a:extLst>
              </a:tr>
              <a:tr h="370840">
                <a:tc>
                  <a:txBody>
                    <a:bodyPr/>
                    <a:lstStyle/>
                    <a:p>
                      <a:pPr marL="0" algn="l" defTabSz="914400" rtl="0" eaLnBrk="1" latinLnBrk="0" hangingPunct="1"/>
                      <a:r>
                        <a:rPr lang="en-IN" sz="1600" kern="1200" dirty="0">
                          <a:solidFill>
                            <a:schemeClr val="dk1"/>
                          </a:solidFill>
                          <a:latin typeface="Times New Roman" panose="02020603050405020304" pitchFamily="18" charset="0"/>
                          <a:ea typeface="+mn-ea"/>
                          <a:cs typeface="Times New Roman" panose="02020603050405020304" pitchFamily="18" charset="0"/>
                        </a:rPr>
                        <a:t>Cartesian Product</a:t>
                      </a:r>
                    </a:p>
                  </a:txBody>
                  <a:tcPr/>
                </a:tc>
                <a:tc>
                  <a:txBody>
                    <a:bodyPr/>
                    <a:lstStyle/>
                    <a:p>
                      <a:pPr marL="0" algn="l" defTabSz="914400" rtl="0" eaLnBrk="1" latinLnBrk="0" hangingPunct="1"/>
                      <a:r>
                        <a:rPr lang="en-US" sz="1600" kern="1200" dirty="0">
                          <a:solidFill>
                            <a:schemeClr val="dk1"/>
                          </a:solidFill>
                          <a:latin typeface="Times New Roman" panose="02020603050405020304" pitchFamily="18" charset="0"/>
                          <a:ea typeface="+mn-ea"/>
                          <a:cs typeface="Times New Roman" panose="02020603050405020304" pitchFamily="18" charset="0"/>
                        </a:rPr>
                        <a:t>Cartesian operation is helpful to merge columns from two relations.</a:t>
                      </a:r>
                      <a:endParaRPr lang="en-IN" sz="16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268729045"/>
                  </a:ext>
                </a:extLst>
              </a:tr>
              <a:tr h="370840">
                <a:tc>
                  <a:txBody>
                    <a:bodyPr/>
                    <a:lstStyle/>
                    <a:p>
                      <a:pPr marL="0" algn="l" defTabSz="914400" rtl="0" eaLnBrk="1" latinLnBrk="0" hangingPunct="1"/>
                      <a:r>
                        <a:rPr lang="en-IN" sz="1600" kern="1200" dirty="0">
                          <a:solidFill>
                            <a:schemeClr val="dk1"/>
                          </a:solidFill>
                          <a:latin typeface="Times New Roman" panose="02020603050405020304" pitchFamily="18" charset="0"/>
                          <a:ea typeface="+mn-ea"/>
                          <a:cs typeface="Times New Roman" panose="02020603050405020304" pitchFamily="18" charset="0"/>
                        </a:rPr>
                        <a:t>Inner Join</a:t>
                      </a:r>
                    </a:p>
                  </a:txBody>
                  <a:tcPr/>
                </a:tc>
                <a:tc>
                  <a:txBody>
                    <a:bodyPr/>
                    <a:lstStyle/>
                    <a:p>
                      <a:pPr marL="0" algn="l" defTabSz="914400" rtl="0" eaLnBrk="1" latinLnBrk="0" hangingPunct="1"/>
                      <a:r>
                        <a:rPr lang="en-US" sz="1600" kern="1200" dirty="0">
                          <a:solidFill>
                            <a:schemeClr val="dk1"/>
                          </a:solidFill>
                          <a:latin typeface="Times New Roman" panose="02020603050405020304" pitchFamily="18" charset="0"/>
                          <a:ea typeface="+mn-ea"/>
                          <a:cs typeface="Times New Roman" panose="02020603050405020304" pitchFamily="18" charset="0"/>
                        </a:rPr>
                        <a:t>Inner join, includes only those tuples that satisfy the matching criteria.</a:t>
                      </a:r>
                      <a:endParaRPr lang="en-IN" sz="16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375595859"/>
                  </a:ext>
                </a:extLst>
              </a:tr>
              <a:tr h="370840">
                <a:tc>
                  <a:txBody>
                    <a:bodyPr/>
                    <a:lstStyle/>
                    <a:p>
                      <a:pPr marL="0" algn="l" defTabSz="914400" rtl="0" eaLnBrk="1" latinLnBrk="0" hangingPunct="1"/>
                      <a:r>
                        <a:rPr lang="en-IN" sz="1600" kern="1200" dirty="0">
                          <a:solidFill>
                            <a:schemeClr val="dk1"/>
                          </a:solidFill>
                          <a:latin typeface="Times New Roman" panose="02020603050405020304" pitchFamily="18" charset="0"/>
                          <a:ea typeface="+mn-ea"/>
                          <a:cs typeface="Times New Roman" panose="02020603050405020304" pitchFamily="18" charset="0"/>
                        </a:rPr>
                        <a:t>Outer Join</a:t>
                      </a:r>
                    </a:p>
                  </a:txBody>
                  <a:tcPr/>
                </a:tc>
                <a:tc>
                  <a:txBody>
                    <a:bodyPr/>
                    <a:lstStyle/>
                    <a:p>
                      <a:pPr marL="0" algn="l" defTabSz="914400" rtl="0" eaLnBrk="1" latinLnBrk="0" hangingPunct="1"/>
                      <a:r>
                        <a:rPr lang="en-US" sz="1600" kern="1200" dirty="0">
                          <a:solidFill>
                            <a:schemeClr val="dk1"/>
                          </a:solidFill>
                          <a:latin typeface="Times New Roman" panose="02020603050405020304" pitchFamily="18" charset="0"/>
                          <a:ea typeface="+mn-ea"/>
                          <a:cs typeface="Times New Roman" panose="02020603050405020304" pitchFamily="18" charset="0"/>
                        </a:rPr>
                        <a:t>In an outer join, along with tuples that satisfy the matching criteria.</a:t>
                      </a:r>
                    </a:p>
                  </a:txBody>
                  <a:tcPr/>
                </a:tc>
                <a:extLst>
                  <a:ext uri="{0D108BD9-81ED-4DB2-BD59-A6C34878D82A}">
                    <a16:rowId xmlns="" xmlns:a16="http://schemas.microsoft.com/office/drawing/2014/main" val="3246720600"/>
                  </a:ext>
                </a:extLst>
              </a:tr>
            </a:tbl>
          </a:graphicData>
        </a:graphic>
      </p:graphicFrame>
      <p:sp>
        <p:nvSpPr>
          <p:cNvPr id="3" name="Footer Placeholder 2">
            <a:extLst>
              <a:ext uri="{FF2B5EF4-FFF2-40B4-BE49-F238E27FC236}">
                <a16:creationId xmlns="" xmlns:a16="http://schemas.microsoft.com/office/drawing/2014/main" id="{C0AC4648-0D9E-4C89-AC02-0C9DB651BA71}"/>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5801773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70EE69-10D6-4887-96A6-28CED3666795}"/>
              </a:ext>
            </a:extLst>
          </p:cNvPr>
          <p:cNvSpPr>
            <a:spLocks noGrp="1"/>
          </p:cNvSpPr>
          <p:nvPr>
            <p:ph type="title"/>
          </p:nvPr>
        </p:nvSpPr>
        <p:spPr>
          <a:xfrm>
            <a:off x="1005980" y="432237"/>
            <a:ext cx="10515600" cy="633165"/>
          </a:xfrm>
        </p:spPr>
        <p:txBody>
          <a:bodyPr>
            <a:normAutofit fontScale="90000"/>
          </a:bodyPr>
          <a:lstStyle/>
          <a:p>
            <a:pPr algn="ctr"/>
            <a:r>
              <a:rPr lang="en-IN" sz="3200" i="0" dirty="0">
                <a:effectLst/>
                <a:latin typeface="Times New Roman" panose="02020603050405020304" pitchFamily="18" charset="0"/>
                <a:cs typeface="Times New Roman" panose="02020603050405020304" pitchFamily="18" charset="0"/>
              </a:rPr>
              <a:t>UNION Operator</a:t>
            </a:r>
            <a:r>
              <a:rPr lang="en-IN" b="1" i="0" dirty="0">
                <a:solidFill>
                  <a:srgbClr val="535353"/>
                </a:solidFill>
                <a:effectLst/>
                <a:latin typeface="Helvetica Neue"/>
              </a:rPr>
              <a:t/>
            </a:r>
            <a:br>
              <a:rPr lang="en-IN" b="1" i="0" dirty="0">
                <a:solidFill>
                  <a:srgbClr val="535353"/>
                </a:solidFill>
                <a:effectLst/>
                <a:latin typeface="Helvetica Neue"/>
              </a:rPr>
            </a:br>
            <a:endParaRPr lang="en-IN" dirty="0"/>
          </a:p>
        </p:txBody>
      </p:sp>
      <p:sp>
        <p:nvSpPr>
          <p:cNvPr id="3" name="Content Placeholder 2">
            <a:extLst>
              <a:ext uri="{FF2B5EF4-FFF2-40B4-BE49-F238E27FC236}">
                <a16:creationId xmlns="" xmlns:a16="http://schemas.microsoft.com/office/drawing/2014/main" id="{3EDD2868-11D6-4131-8718-3D8372612F30}"/>
              </a:ext>
            </a:extLst>
          </p:cNvPr>
          <p:cNvSpPr>
            <a:spLocks noGrp="1"/>
          </p:cNvSpPr>
          <p:nvPr>
            <p:ph idx="1"/>
          </p:nvPr>
        </p:nvSpPr>
        <p:spPr>
          <a:xfrm>
            <a:off x="603308" y="964938"/>
            <a:ext cx="10515600" cy="5254174"/>
          </a:xfrm>
        </p:spPr>
        <p:txBody>
          <a:bodyPr/>
          <a:lstStyle/>
          <a:p>
            <a:pPr algn="just"/>
            <a:r>
              <a:rPr lang="en-US" sz="1800" b="0" i="0" dirty="0">
                <a:effectLst/>
                <a:latin typeface="Times New Roman" panose="02020603050405020304" pitchFamily="18" charset="0"/>
                <a:cs typeface="Times New Roman" panose="02020603050405020304" pitchFamily="18" charset="0"/>
              </a:rPr>
              <a:t>UNION operator is used to combine the result sets of 2 or more </a:t>
            </a:r>
            <a:r>
              <a:rPr lang="en-US" sz="1800" b="0" i="0" u="sng"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SELECT statements</a:t>
            </a:r>
            <a:r>
              <a:rPr lang="en-US" sz="1800" b="0" i="0" dirty="0">
                <a:effectLst/>
                <a:latin typeface="Times New Roman" panose="02020603050405020304" pitchFamily="18" charset="0"/>
                <a:cs typeface="Times New Roman" panose="02020603050405020304" pitchFamily="18" charset="0"/>
              </a:rPr>
              <a:t>. It removes duplicate rows between the various SELECT statements.</a:t>
            </a:r>
          </a:p>
          <a:p>
            <a:pPr algn="just"/>
            <a:endParaRPr lang="en-US" sz="1800" b="0" i="0" dirty="0">
              <a:effectLst/>
              <a:latin typeface="Times New Roman" panose="02020603050405020304" pitchFamily="18" charset="0"/>
              <a:cs typeface="Times New Roman" panose="02020603050405020304" pitchFamily="18" charset="0"/>
            </a:endParaRPr>
          </a:p>
          <a:p>
            <a:pPr algn="just"/>
            <a:r>
              <a:rPr lang="en-US" sz="1800" b="0" i="0" dirty="0">
                <a:effectLst/>
                <a:latin typeface="Times New Roman" panose="02020603050405020304" pitchFamily="18" charset="0"/>
                <a:cs typeface="Times New Roman" panose="02020603050405020304" pitchFamily="18" charset="0"/>
              </a:rPr>
              <a:t>Each SELECT statement </a:t>
            </a:r>
            <a:r>
              <a:rPr lang="en-US" sz="1800" dirty="0" err="1">
                <a:latin typeface="Times New Roman" panose="02020603050405020304" pitchFamily="18" charset="0"/>
                <a:cs typeface="Times New Roman" panose="02020603050405020304" pitchFamily="18" charset="0"/>
              </a:rPr>
              <a:t>statement</a:t>
            </a:r>
            <a:r>
              <a:rPr lang="en-US" sz="1800" dirty="0">
                <a:latin typeface="Times New Roman" panose="02020603050405020304" pitchFamily="18" charset="0"/>
                <a:cs typeface="Times New Roman" panose="02020603050405020304" pitchFamily="18" charset="0"/>
              </a:rPr>
              <a:t> within the UNION operator must have the same number of fields in the result sets with similar data types. </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There must be same number of expressions in both SELECT statements.</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Since the UNION operator by default removes all duplicate rows from the result set, providing the UNION DISTINCT modifier has no effect on the results.</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column names from the first SELECT statement in the UNION operator are used as the column names for the result set.</a:t>
            </a:r>
          </a:p>
          <a:p>
            <a:pPr algn="just"/>
            <a:endParaRPr lang="en-US" sz="2000" dirty="0">
              <a:latin typeface="Times New Roman" panose="02020603050405020304" pitchFamily="18" charset="0"/>
              <a:cs typeface="Times New Roman" panose="02020603050405020304" pitchFamily="18" charset="0"/>
            </a:endParaRPr>
          </a:p>
          <a:p>
            <a:endParaRPr lang="en-IN" dirty="0"/>
          </a:p>
        </p:txBody>
      </p:sp>
      <p:sp>
        <p:nvSpPr>
          <p:cNvPr id="4" name="Rectangle 1">
            <a:extLst>
              <a:ext uri="{FF2B5EF4-FFF2-40B4-BE49-F238E27FC236}">
                <a16:creationId xmlns="" xmlns:a16="http://schemas.microsoft.com/office/drawing/2014/main" id="{0741135B-7FAD-48BA-886F-6F0841A323FA}"/>
              </a:ext>
            </a:extLst>
          </p:cNvPr>
          <p:cNvSpPr>
            <a:spLocks noChangeArrowheads="1"/>
          </p:cNvSpPr>
          <p:nvPr/>
        </p:nvSpPr>
        <p:spPr bwMode="auto">
          <a:xfrm>
            <a:off x="838200" y="2764273"/>
            <a:ext cx="10515600" cy="562952"/>
          </a:xfrm>
          <a:prstGeom prst="rect">
            <a:avLst/>
          </a:prstGeom>
          <a:solidFill>
            <a:srgbClr val="EFF1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9828"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expression1, expression2, ...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expression_n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tables [WHERE conditions] UNION SELECT expression1, expression2, ...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expression_n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tables [WHERE conditions]; </a:t>
            </a:r>
          </a:p>
        </p:txBody>
      </p:sp>
      <p:sp>
        <p:nvSpPr>
          <p:cNvPr id="9" name="Rectangle 3">
            <a:extLst>
              <a:ext uri="{FF2B5EF4-FFF2-40B4-BE49-F238E27FC236}">
                <a16:creationId xmlns="" xmlns:a16="http://schemas.microsoft.com/office/drawing/2014/main" id="{E1A5DB3B-8B06-45AC-A12F-608E8E8CEC12}"/>
              </a:ext>
            </a:extLst>
          </p:cNvPr>
          <p:cNvSpPr>
            <a:spLocks noChangeArrowheads="1"/>
          </p:cNvSpPr>
          <p:nvPr/>
        </p:nvSpPr>
        <p:spPr bwMode="auto">
          <a:xfrm>
            <a:off x="1210059" y="5506096"/>
            <a:ext cx="9420909" cy="316731"/>
          </a:xfrm>
          <a:prstGeom prst="rect">
            <a:avLst/>
          </a:prstGeom>
          <a:solidFill>
            <a:srgbClr val="EFF1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9828"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department_id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departments UNION SELECT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department_id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employees; </a:t>
            </a:r>
          </a:p>
        </p:txBody>
      </p:sp>
      <p:sp>
        <p:nvSpPr>
          <p:cNvPr id="5" name="Footer Placeholder 4">
            <a:extLst>
              <a:ext uri="{FF2B5EF4-FFF2-40B4-BE49-F238E27FC236}">
                <a16:creationId xmlns="" xmlns:a16="http://schemas.microsoft.com/office/drawing/2014/main" id="{106E3547-19A4-45E8-B652-EC1FAE5F97CA}"/>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8317646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0"/>
            <a:ext cx="8693195" cy="4351338"/>
          </a:xfrm>
          <a:prstGeom prst="rect">
            <a:avLst/>
          </a:prstGeom>
        </p:spPr>
      </p:pic>
      <p:sp>
        <p:nvSpPr>
          <p:cNvPr id="4" name="Footer Placeholder 3"/>
          <p:cNvSpPr>
            <a:spLocks noGrp="1"/>
          </p:cNvSpPr>
          <p:nvPr>
            <p:ph type="ftr" sz="quarter" idx="11"/>
          </p:nvPr>
        </p:nvSpPr>
        <p:spPr/>
        <p:txBody>
          <a:bodyPr/>
          <a:lstStyle/>
          <a:p>
            <a:r>
              <a:rPr lang="en-IN" smtClean="0"/>
              <a:t>SRM SOC NWC DBMS Unit 1</a:t>
            </a:r>
            <a:endParaRPr lang="en-IN"/>
          </a:p>
        </p:txBody>
      </p:sp>
      <p:sp>
        <p:nvSpPr>
          <p:cNvPr id="6" name="Rectangle 5"/>
          <p:cNvSpPr/>
          <p:nvPr/>
        </p:nvSpPr>
        <p:spPr>
          <a:xfrm>
            <a:off x="485105" y="4716463"/>
            <a:ext cx="3777802" cy="2031325"/>
          </a:xfrm>
          <a:prstGeom prst="rect">
            <a:avLst/>
          </a:prstGeom>
          <a:ln>
            <a:solidFill>
              <a:srgbClr val="00B050"/>
            </a:solidFill>
          </a:ln>
        </p:spPr>
        <p:txBody>
          <a:bodyPr wrap="square">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City </a:t>
            </a: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Customers</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UNION</a:t>
            </a:r>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City </a:t>
            </a: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Suppliers</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ORDER</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BY</a:t>
            </a:r>
            <a:r>
              <a:rPr lang="en-US" dirty="0">
                <a:solidFill>
                  <a:srgbClr val="000000"/>
                </a:solidFill>
                <a:latin typeface="Consolas" panose="020B0609020204030204" pitchFamily="49" charset="0"/>
              </a:rPr>
              <a:t> City;</a:t>
            </a:r>
          </a:p>
          <a:p>
            <a:r>
              <a:rPr lang="en-US" dirty="0">
                <a:solidFill>
                  <a:srgbClr val="FFFFFF"/>
                </a:solidFill>
                <a:latin typeface="Source Sans Pro"/>
              </a:rPr>
              <a:t>Try it </a:t>
            </a:r>
            <a:r>
              <a:rPr lang="en-US" dirty="0" smtClean="0">
                <a:solidFill>
                  <a:srgbClr val="FFFFFF"/>
                </a:solidFill>
                <a:latin typeface="Source Sans Pro"/>
              </a:rPr>
              <a:t>Yourself</a:t>
            </a:r>
            <a:endParaRPr lang="en-US" dirty="0">
              <a:solidFill>
                <a:srgbClr val="000000"/>
              </a:solidFill>
              <a:latin typeface="Verdana" panose="020B0604030504040204" pitchFamily="34" charset="0"/>
            </a:endParaRPr>
          </a:p>
          <a:p>
            <a:r>
              <a:rPr lang="en-US" dirty="0"/>
              <a:t/>
            </a:r>
            <a:br>
              <a:rPr lang="en-US" dirty="0"/>
            </a:br>
            <a:endParaRPr lang="en-US" dirty="0"/>
          </a:p>
        </p:txBody>
      </p:sp>
      <p:sp>
        <p:nvSpPr>
          <p:cNvPr id="7" name="Rectangle 6"/>
          <p:cNvSpPr/>
          <p:nvPr/>
        </p:nvSpPr>
        <p:spPr>
          <a:xfrm>
            <a:off x="5430592" y="4826675"/>
            <a:ext cx="6096000" cy="2031325"/>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City </a:t>
            </a: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Customers</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UNION</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ALL</a:t>
            </a:r>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City </a:t>
            </a: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Suppliers</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ORDER</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BY</a:t>
            </a:r>
            <a:r>
              <a:rPr lang="en-US" dirty="0">
                <a:solidFill>
                  <a:srgbClr val="000000"/>
                </a:solidFill>
                <a:latin typeface="Consolas" panose="020B0609020204030204" pitchFamily="49" charset="0"/>
              </a:rPr>
              <a:t> City;</a:t>
            </a:r>
          </a:p>
          <a:p>
            <a:r>
              <a:rPr lang="en-US" dirty="0">
                <a:solidFill>
                  <a:srgbClr val="FFFFFF"/>
                </a:solidFill>
                <a:latin typeface="Source Sans Pro"/>
              </a:rPr>
              <a:t>Try it Yourself </a:t>
            </a:r>
            <a:endParaRPr lang="en-US" dirty="0">
              <a:solidFill>
                <a:srgbClr val="000000"/>
              </a:solidFill>
              <a:latin typeface="Verdana" panose="020B0604030504040204" pitchFamily="34" charset="0"/>
            </a:endParaRPr>
          </a:p>
          <a:p>
            <a:r>
              <a:rPr lang="en-US" dirty="0"/>
              <a:t/>
            </a:r>
            <a:br>
              <a:rPr lang="en-US" dirty="0"/>
            </a:br>
            <a:endParaRPr lang="en-US" dirty="0"/>
          </a:p>
        </p:txBody>
      </p:sp>
    </p:spTree>
    <p:extLst>
      <p:ext uri="{BB962C8B-B14F-4D97-AF65-F5344CB8AC3E}">
        <p14:creationId xmlns:p14="http://schemas.microsoft.com/office/powerpoint/2010/main" val="15359297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67B08E-5772-4BF9-8F21-3CDF7289A62E}"/>
              </a:ext>
            </a:extLst>
          </p:cNvPr>
          <p:cNvSpPr>
            <a:spLocks noGrp="1"/>
          </p:cNvSpPr>
          <p:nvPr>
            <p:ph type="title"/>
          </p:nvPr>
        </p:nvSpPr>
        <p:spPr>
          <a:xfrm>
            <a:off x="838200" y="538385"/>
            <a:ext cx="10515600" cy="358923"/>
          </a:xfrm>
        </p:spPr>
        <p:txBody>
          <a:bodyPr>
            <a:normAutofit fontScale="90000"/>
          </a:bodyPr>
          <a:lstStyle/>
          <a:p>
            <a:pPr algn="ctr"/>
            <a:r>
              <a:rPr lang="en-IN" sz="3200" i="0" dirty="0">
                <a:effectLst/>
                <a:latin typeface="Times New Roman" panose="02020603050405020304" pitchFamily="18" charset="0"/>
                <a:cs typeface="Times New Roman" panose="02020603050405020304" pitchFamily="18" charset="0"/>
              </a:rPr>
              <a:t>INTERSECT Operator</a:t>
            </a:r>
            <a:r>
              <a:rPr lang="en-IN" b="1" i="0" dirty="0">
                <a:solidFill>
                  <a:srgbClr val="535353"/>
                </a:solidFill>
                <a:effectLst/>
                <a:latin typeface="Helvetica Neue"/>
              </a:rPr>
              <a:t/>
            </a:r>
            <a:br>
              <a:rPr lang="en-IN" b="1" i="0" dirty="0">
                <a:solidFill>
                  <a:srgbClr val="535353"/>
                </a:solidFill>
                <a:effectLst/>
                <a:latin typeface="Helvetica Neue"/>
              </a:rPr>
            </a:br>
            <a:endParaRPr lang="en-IN" dirty="0"/>
          </a:p>
        </p:txBody>
      </p:sp>
      <p:sp>
        <p:nvSpPr>
          <p:cNvPr id="3" name="Content Placeholder 2">
            <a:extLst>
              <a:ext uri="{FF2B5EF4-FFF2-40B4-BE49-F238E27FC236}">
                <a16:creationId xmlns="" xmlns:a16="http://schemas.microsoft.com/office/drawing/2014/main" id="{38A134B6-4F76-4A20-A49E-CBEC71FA59CA}"/>
              </a:ext>
            </a:extLst>
          </p:cNvPr>
          <p:cNvSpPr>
            <a:spLocks noGrp="1"/>
          </p:cNvSpPr>
          <p:nvPr>
            <p:ph idx="1"/>
          </p:nvPr>
        </p:nvSpPr>
        <p:spPr>
          <a:xfrm>
            <a:off x="838199" y="786213"/>
            <a:ext cx="10973499" cy="5390750"/>
          </a:xfrm>
        </p:spPr>
        <p:txBody>
          <a:bodyPr>
            <a:normAutofit/>
          </a:bodyPr>
          <a:lstStyle/>
          <a:p>
            <a:pPr algn="just"/>
            <a:r>
              <a:rPr lang="en-US" sz="1600" b="0" i="0" dirty="0">
                <a:solidFill>
                  <a:srgbClr val="333333"/>
                </a:solidFill>
                <a:effectLst/>
                <a:latin typeface="Times New Roman" panose="02020603050405020304" pitchFamily="18" charset="0"/>
                <a:cs typeface="Times New Roman" panose="02020603050405020304" pitchFamily="18" charset="0"/>
              </a:rPr>
              <a:t>The SQLite INTERSECT operator returns the intersection of 2 or more datasets. Each dataset is defined by a SELECT statement. </a:t>
            </a:r>
          </a:p>
          <a:p>
            <a:pPr algn="just"/>
            <a:r>
              <a:rPr lang="en-US" sz="1600" b="0" i="0" dirty="0">
                <a:solidFill>
                  <a:srgbClr val="333333"/>
                </a:solidFill>
                <a:effectLst/>
                <a:latin typeface="Times New Roman" panose="02020603050405020304" pitchFamily="18" charset="0"/>
                <a:cs typeface="Times New Roman" panose="02020603050405020304" pitchFamily="18" charset="0"/>
              </a:rPr>
              <a:t>If a record exists in both data sets, it will be included in the INTERSECT results. </a:t>
            </a:r>
          </a:p>
          <a:p>
            <a:pPr algn="just"/>
            <a:r>
              <a:rPr lang="en-US" sz="1600" dirty="0">
                <a:solidFill>
                  <a:srgbClr val="333333"/>
                </a:solidFill>
                <a:latin typeface="Times New Roman" panose="02020603050405020304" pitchFamily="18" charset="0"/>
                <a:cs typeface="Times New Roman" panose="02020603050405020304" pitchFamily="18" charset="0"/>
              </a:rPr>
              <a:t>I</a:t>
            </a:r>
            <a:r>
              <a:rPr lang="en-US" sz="1600" b="0" i="0" dirty="0">
                <a:solidFill>
                  <a:srgbClr val="333333"/>
                </a:solidFill>
                <a:effectLst/>
                <a:latin typeface="Times New Roman" panose="02020603050405020304" pitchFamily="18" charset="0"/>
                <a:cs typeface="Times New Roman" panose="02020603050405020304" pitchFamily="18" charset="0"/>
              </a:rPr>
              <a:t>f a record exists in one data set and not in the other, it will be omitted from the INTERSECT results.</a:t>
            </a:r>
          </a:p>
          <a:p>
            <a:pPr algn="just"/>
            <a:endParaRPr lang="en-US" sz="1600" dirty="0">
              <a:solidFill>
                <a:srgbClr val="333333"/>
              </a:solidFill>
              <a:latin typeface="Times New Roman" panose="02020603050405020304" pitchFamily="18" charset="0"/>
              <a:cs typeface="Times New Roman" panose="02020603050405020304" pitchFamily="18" charset="0"/>
            </a:endParaRPr>
          </a:p>
          <a:p>
            <a:pPr algn="just"/>
            <a:endParaRPr lang="en-US" sz="1600" dirty="0">
              <a:solidFill>
                <a:srgbClr val="333333"/>
              </a:solidFill>
              <a:latin typeface="Times New Roman" panose="02020603050405020304" pitchFamily="18" charset="0"/>
              <a:cs typeface="Times New Roman" panose="02020603050405020304" pitchFamily="18" charset="0"/>
            </a:endParaRPr>
          </a:p>
          <a:p>
            <a:pPr algn="just"/>
            <a:endParaRPr lang="en-US" sz="1600" dirty="0">
              <a:solidFill>
                <a:srgbClr val="333333"/>
              </a:solidFill>
              <a:latin typeface="Times New Roman" panose="02020603050405020304" pitchFamily="18" charset="0"/>
              <a:cs typeface="Times New Roman" panose="02020603050405020304" pitchFamily="18" charset="0"/>
            </a:endParaRPr>
          </a:p>
          <a:p>
            <a:pPr algn="just"/>
            <a:endParaRPr lang="en-US" sz="1600" dirty="0">
              <a:solidFill>
                <a:srgbClr val="333333"/>
              </a:solidFill>
              <a:latin typeface="Times New Roman" panose="02020603050405020304" pitchFamily="18" charset="0"/>
              <a:cs typeface="Times New Roman" panose="02020603050405020304" pitchFamily="18" charset="0"/>
            </a:endParaRPr>
          </a:p>
          <a:p>
            <a:pPr algn="just"/>
            <a:r>
              <a:rPr lang="en-US" sz="1600" dirty="0">
                <a:solidFill>
                  <a:srgbClr val="333333"/>
                </a:solidFill>
                <a:latin typeface="Times New Roman" panose="02020603050405020304" pitchFamily="18" charset="0"/>
                <a:cs typeface="Times New Roman" panose="02020603050405020304" pitchFamily="18" charset="0"/>
              </a:rPr>
              <a:t>There must be same number of expressions in both SELECT statements.</a:t>
            </a:r>
          </a:p>
          <a:p>
            <a:pPr algn="just"/>
            <a:r>
              <a:rPr lang="en-US" sz="1600" dirty="0">
                <a:solidFill>
                  <a:srgbClr val="333333"/>
                </a:solidFill>
                <a:latin typeface="Times New Roman" panose="02020603050405020304" pitchFamily="18" charset="0"/>
                <a:cs typeface="Times New Roman" panose="02020603050405020304" pitchFamily="18" charset="0"/>
              </a:rPr>
              <a:t>The corresponding expressions must have the same data type in the SELECT statements. For example: expression1 must be the same data type in both the first and second SELECT statement.</a:t>
            </a:r>
          </a:p>
          <a:p>
            <a:pPr marL="0" indent="0" algn="just">
              <a:buNone/>
            </a:pPr>
            <a:r>
              <a:rPr lang="en-IN" sz="1600" b="1" dirty="0">
                <a:solidFill>
                  <a:srgbClr val="0070C0"/>
                </a:solidFill>
                <a:latin typeface="Times New Roman" panose="02020603050405020304" pitchFamily="18" charset="0"/>
                <a:cs typeface="Times New Roman" panose="02020603050405020304" pitchFamily="18" charset="0"/>
              </a:rPr>
              <a:t>Example - With Single Expression</a:t>
            </a:r>
          </a:p>
          <a:p>
            <a:pPr algn="just"/>
            <a:endParaRPr lang="en-IN" sz="1600" dirty="0">
              <a:latin typeface="Times New Roman" panose="02020603050405020304" pitchFamily="18" charset="0"/>
              <a:cs typeface="Times New Roman" panose="02020603050405020304" pitchFamily="18" charset="0"/>
            </a:endParaRPr>
          </a:p>
          <a:p>
            <a:pPr marL="0" indent="0" algn="just">
              <a:buNone/>
            </a:pPr>
            <a:r>
              <a:rPr lang="en-US" sz="1600" b="1" dirty="0">
                <a:solidFill>
                  <a:srgbClr val="0070C0"/>
                </a:solidFill>
                <a:latin typeface="Times New Roman" panose="02020603050405020304" pitchFamily="18" charset="0"/>
                <a:cs typeface="Times New Roman" panose="02020603050405020304" pitchFamily="18" charset="0"/>
              </a:rPr>
              <a:t>WHERE conditions to the INTERSECT query</a:t>
            </a:r>
          </a:p>
          <a:p>
            <a:pPr algn="just"/>
            <a:endParaRPr lang="en-IN" sz="1600" b="1" dirty="0">
              <a:solidFill>
                <a:srgbClr val="0070C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 xmlns:a16="http://schemas.microsoft.com/office/drawing/2014/main" id="{42ABCC8C-B355-4F99-B8D6-5A01B7617681}"/>
              </a:ext>
            </a:extLst>
          </p:cNvPr>
          <p:cNvSpPr>
            <a:spLocks noChangeArrowheads="1"/>
          </p:cNvSpPr>
          <p:nvPr/>
        </p:nvSpPr>
        <p:spPr bwMode="auto">
          <a:xfrm>
            <a:off x="838198" y="2123487"/>
            <a:ext cx="10515600" cy="562952"/>
          </a:xfrm>
          <a:prstGeom prst="rect">
            <a:avLst/>
          </a:prstGeom>
          <a:solidFill>
            <a:srgbClr val="EFF1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9828"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expression1, expression2, ...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expression_n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tables [WHERE conditions] INTERSECT SELECT expression1, expression2, ...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expression_n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tables [WHERE conditions]; </a:t>
            </a:r>
          </a:p>
        </p:txBody>
      </p:sp>
      <p:sp>
        <p:nvSpPr>
          <p:cNvPr id="7" name="Rectangle 2">
            <a:extLst>
              <a:ext uri="{FF2B5EF4-FFF2-40B4-BE49-F238E27FC236}">
                <a16:creationId xmlns="" xmlns:a16="http://schemas.microsoft.com/office/drawing/2014/main" id="{06CA063C-8337-49C7-B886-9A7E62663172}"/>
              </a:ext>
            </a:extLst>
          </p:cNvPr>
          <p:cNvSpPr>
            <a:spLocks noChangeArrowheads="1"/>
          </p:cNvSpPr>
          <p:nvPr/>
        </p:nvSpPr>
        <p:spPr bwMode="auto">
          <a:xfrm>
            <a:off x="1012269" y="4474454"/>
            <a:ext cx="10167457" cy="316731"/>
          </a:xfrm>
          <a:prstGeom prst="rect">
            <a:avLst/>
          </a:prstGeom>
          <a:solidFill>
            <a:srgbClr val="EFF1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9828"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department_id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departments INTERSECT SELECT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department_id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employees; </a:t>
            </a:r>
          </a:p>
        </p:txBody>
      </p:sp>
      <p:sp>
        <p:nvSpPr>
          <p:cNvPr id="8" name="Rectangle 3">
            <a:extLst>
              <a:ext uri="{FF2B5EF4-FFF2-40B4-BE49-F238E27FC236}">
                <a16:creationId xmlns="" xmlns:a16="http://schemas.microsoft.com/office/drawing/2014/main" id="{DE043057-F921-42EB-888B-FCD058D74FEF}"/>
              </a:ext>
            </a:extLst>
          </p:cNvPr>
          <p:cNvSpPr>
            <a:spLocks noChangeArrowheads="1"/>
          </p:cNvSpPr>
          <p:nvPr/>
        </p:nvSpPr>
        <p:spPr bwMode="auto">
          <a:xfrm>
            <a:off x="939568" y="5553322"/>
            <a:ext cx="10414232" cy="562952"/>
          </a:xfrm>
          <a:prstGeom prst="rect">
            <a:avLst/>
          </a:prstGeom>
          <a:solidFill>
            <a:srgbClr val="EFF1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9828"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department_id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departments WHERE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department_id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&gt;= 25 INTERSECT SELECT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department_id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employees WHERE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last_name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r>
              <a:rPr lang="en-US" altLang="en-US" sz="1600" dirty="0">
                <a:solidFill>
                  <a:srgbClr val="C00000"/>
                </a:solidFill>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'Anderson'; </a:t>
            </a:r>
          </a:p>
        </p:txBody>
      </p:sp>
      <p:sp>
        <p:nvSpPr>
          <p:cNvPr id="5" name="Footer Placeholder 4">
            <a:extLst>
              <a:ext uri="{FF2B5EF4-FFF2-40B4-BE49-F238E27FC236}">
                <a16:creationId xmlns="" xmlns:a16="http://schemas.microsoft.com/office/drawing/2014/main" id="{C96AD8F4-0A39-4D72-B2C1-9E7A59675FFC}"/>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698211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0AEA311-4B6C-4F75-A034-EB97BE020B3B}"/>
              </a:ext>
            </a:extLst>
          </p:cNvPr>
          <p:cNvSpPr>
            <a:spLocks noGrp="1"/>
          </p:cNvSpPr>
          <p:nvPr>
            <p:ph idx="1"/>
          </p:nvPr>
        </p:nvSpPr>
        <p:spPr>
          <a:xfrm>
            <a:off x="838200" y="385894"/>
            <a:ext cx="10515600" cy="5807847"/>
          </a:xfrm>
        </p:spPr>
        <p:txBody>
          <a:bodyPr/>
          <a:lstStyle/>
          <a:p>
            <a:r>
              <a:rPr lang="en-IN" sz="1600" b="1" dirty="0">
                <a:solidFill>
                  <a:srgbClr val="0070C0"/>
                </a:solidFill>
                <a:latin typeface="Times New Roman" panose="02020603050405020304" pitchFamily="18" charset="0"/>
                <a:cs typeface="Times New Roman" panose="02020603050405020304" pitchFamily="18" charset="0"/>
              </a:rPr>
              <a:t>Example - With Multiple Expressions</a:t>
            </a:r>
          </a:p>
          <a:p>
            <a:endParaRPr lang="en-IN" dirty="0"/>
          </a:p>
          <a:p>
            <a:endParaRPr lang="en-IN" dirty="0"/>
          </a:p>
          <a:p>
            <a:pPr algn="just"/>
            <a:r>
              <a:rPr lang="en-US" sz="1600" b="1" i="0" dirty="0">
                <a:solidFill>
                  <a:srgbClr val="000000"/>
                </a:solidFill>
                <a:effectLst/>
                <a:latin typeface="Times New Roman" panose="02020603050405020304" pitchFamily="18" charset="0"/>
                <a:cs typeface="Times New Roman" panose="02020603050405020304" pitchFamily="18" charset="0"/>
              </a:rPr>
              <a:t>ORDER BY</a:t>
            </a:r>
            <a:r>
              <a:rPr lang="en-US" sz="1600" b="0" i="0" dirty="0">
                <a:solidFill>
                  <a:srgbClr val="000000"/>
                </a:solidFill>
                <a:effectLst/>
                <a:latin typeface="Times New Roman" panose="02020603050405020304" pitchFamily="18" charset="0"/>
                <a:cs typeface="Times New Roman" panose="02020603050405020304" pitchFamily="18" charset="0"/>
              </a:rPr>
              <a:t> clause is used to sort the data in an ascending or descending order, based on one or more columns.</a:t>
            </a:r>
          </a:p>
          <a:p>
            <a:pPr algn="just"/>
            <a:endParaRPr lang="en-IN"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 xmlns:a16="http://schemas.microsoft.com/office/drawing/2014/main" id="{02CC3C1A-1AE3-414E-91DE-A8D77ADD051F}"/>
              </a:ext>
            </a:extLst>
          </p:cNvPr>
          <p:cNvSpPr>
            <a:spLocks noChangeArrowheads="1"/>
          </p:cNvSpPr>
          <p:nvPr/>
        </p:nvSpPr>
        <p:spPr bwMode="auto">
          <a:xfrm>
            <a:off x="998290" y="811190"/>
            <a:ext cx="9907397" cy="562952"/>
          </a:xfrm>
          <a:prstGeom prst="rect">
            <a:avLst/>
          </a:prstGeom>
          <a:solidFill>
            <a:srgbClr val="EFF1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9828"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contact_id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last_name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first_name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contacts WHERE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contact_id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&gt; 50 INTERSECT SELECT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customer_id</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last_name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first_name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customers WHERE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last_name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&lt;&gt; 'Peterson'; </a:t>
            </a:r>
          </a:p>
        </p:txBody>
      </p:sp>
      <p:sp>
        <p:nvSpPr>
          <p:cNvPr id="6" name="Rectangle 2">
            <a:extLst>
              <a:ext uri="{FF2B5EF4-FFF2-40B4-BE49-F238E27FC236}">
                <a16:creationId xmlns="" xmlns:a16="http://schemas.microsoft.com/office/drawing/2014/main" id="{204F296A-9E4B-47D1-83B8-56FA1CFDCDB8}"/>
              </a:ext>
            </a:extLst>
          </p:cNvPr>
          <p:cNvSpPr>
            <a:spLocks noChangeArrowheads="1"/>
          </p:cNvSpPr>
          <p:nvPr/>
        </p:nvSpPr>
        <p:spPr bwMode="auto">
          <a:xfrm>
            <a:off x="998290" y="2307573"/>
            <a:ext cx="10485435" cy="33855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column-list FROM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table_name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[WHERE condition] [ORDER BY column1, column2, ..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columnN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[ASC | DESC]; </a:t>
            </a:r>
          </a:p>
        </p:txBody>
      </p:sp>
      <p:sp>
        <p:nvSpPr>
          <p:cNvPr id="7" name="Rectangle 3">
            <a:extLst>
              <a:ext uri="{FF2B5EF4-FFF2-40B4-BE49-F238E27FC236}">
                <a16:creationId xmlns="" xmlns:a16="http://schemas.microsoft.com/office/drawing/2014/main" id="{255BD94A-8F02-4726-8EAA-854797794DB7}"/>
              </a:ext>
            </a:extLst>
          </p:cNvPr>
          <p:cNvSpPr>
            <a:spLocks noChangeArrowheads="1"/>
          </p:cNvSpPr>
          <p:nvPr/>
        </p:nvSpPr>
        <p:spPr bwMode="auto">
          <a:xfrm>
            <a:off x="2961314" y="2887611"/>
            <a:ext cx="5231689" cy="26033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 FROM COMPANY ORDER BY SALARY ASC; </a:t>
            </a:r>
          </a:p>
        </p:txBody>
      </p:sp>
      <p:pic>
        <p:nvPicPr>
          <p:cNvPr id="8" name="Picture 7">
            <a:extLst>
              <a:ext uri="{FF2B5EF4-FFF2-40B4-BE49-F238E27FC236}">
                <a16:creationId xmlns="" xmlns:a16="http://schemas.microsoft.com/office/drawing/2014/main" id="{F25919BE-F799-4321-99DA-26F2F7EBBA53}"/>
              </a:ext>
            </a:extLst>
          </p:cNvPr>
          <p:cNvPicPr/>
          <p:nvPr/>
        </p:nvPicPr>
        <p:blipFill rotWithShape="1">
          <a:blip r:embed="rId2">
            <a:extLst>
              <a:ext uri="{28A0092B-C50C-407E-A947-70E740481C1C}">
                <a14:useLocalDpi xmlns:a14="http://schemas.microsoft.com/office/drawing/2010/main" val="0"/>
              </a:ext>
            </a:extLst>
          </a:blip>
          <a:srcRect l="32778" t="37857" r="24630" b="18014"/>
          <a:stretch/>
        </p:blipFill>
        <p:spPr>
          <a:xfrm>
            <a:off x="3360366" y="3289817"/>
            <a:ext cx="4433583" cy="1495338"/>
          </a:xfrm>
          <a:prstGeom prst="rect">
            <a:avLst/>
          </a:prstGeom>
        </p:spPr>
      </p:pic>
      <p:sp>
        <p:nvSpPr>
          <p:cNvPr id="9" name="Rectangle 4">
            <a:extLst>
              <a:ext uri="{FF2B5EF4-FFF2-40B4-BE49-F238E27FC236}">
                <a16:creationId xmlns="" xmlns:a16="http://schemas.microsoft.com/office/drawing/2014/main" id="{D69AFF25-17D1-48C9-9D19-F305C58ADC9F}"/>
              </a:ext>
            </a:extLst>
          </p:cNvPr>
          <p:cNvSpPr>
            <a:spLocks noChangeArrowheads="1"/>
          </p:cNvSpPr>
          <p:nvPr/>
        </p:nvSpPr>
        <p:spPr bwMode="auto">
          <a:xfrm>
            <a:off x="2961314" y="4927023"/>
            <a:ext cx="5114542" cy="26033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 FROM COMPANY ORDER BY NAME DESC </a:t>
            </a:r>
          </a:p>
        </p:txBody>
      </p:sp>
      <p:pic>
        <p:nvPicPr>
          <p:cNvPr id="10" name="Picture 9">
            <a:extLst>
              <a:ext uri="{FF2B5EF4-FFF2-40B4-BE49-F238E27FC236}">
                <a16:creationId xmlns="" xmlns:a16="http://schemas.microsoft.com/office/drawing/2014/main" id="{803EF764-B975-42F8-B1E9-0F37016639EE}"/>
              </a:ext>
            </a:extLst>
          </p:cNvPr>
          <p:cNvPicPr/>
          <p:nvPr/>
        </p:nvPicPr>
        <p:blipFill rotWithShape="1">
          <a:blip r:embed="rId3">
            <a:extLst>
              <a:ext uri="{28A0092B-C50C-407E-A947-70E740481C1C}">
                <a14:useLocalDpi xmlns:a14="http://schemas.microsoft.com/office/drawing/2010/main" val="0"/>
              </a:ext>
            </a:extLst>
          </a:blip>
          <a:srcRect l="22645" t="42888" r="27411" b="14442"/>
          <a:stretch/>
        </p:blipFill>
        <p:spPr>
          <a:xfrm>
            <a:off x="3360365" y="5239784"/>
            <a:ext cx="4433583" cy="1379253"/>
          </a:xfrm>
          <a:prstGeom prst="rect">
            <a:avLst/>
          </a:prstGeom>
        </p:spPr>
      </p:pic>
      <p:sp>
        <p:nvSpPr>
          <p:cNvPr id="2" name="Footer Placeholder 1">
            <a:extLst>
              <a:ext uri="{FF2B5EF4-FFF2-40B4-BE49-F238E27FC236}">
                <a16:creationId xmlns="" xmlns:a16="http://schemas.microsoft.com/office/drawing/2014/main" id="{21C74B54-1E9F-40BF-AFB7-3DFB4347EA77}"/>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41678470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BCEEF4-478D-423C-8822-644D55A560E4}"/>
              </a:ext>
            </a:extLst>
          </p:cNvPr>
          <p:cNvSpPr>
            <a:spLocks noGrp="1"/>
          </p:cNvSpPr>
          <p:nvPr>
            <p:ph type="title"/>
          </p:nvPr>
        </p:nvSpPr>
        <p:spPr>
          <a:xfrm>
            <a:off x="838200" y="365126"/>
            <a:ext cx="10515600" cy="675110"/>
          </a:xfrm>
        </p:spPr>
        <p:txBody>
          <a:bodyPr/>
          <a:lstStyle/>
          <a:p>
            <a:pPr algn="ctr"/>
            <a:r>
              <a:rPr lang="en-IN" sz="3200" dirty="0">
                <a:latin typeface="Times New Roman" panose="02020603050405020304" pitchFamily="18" charset="0"/>
                <a:cs typeface="Times New Roman" panose="02020603050405020304" pitchFamily="18" charset="0"/>
              </a:rPr>
              <a:t>Database-System Applications</a:t>
            </a:r>
          </a:p>
        </p:txBody>
      </p:sp>
      <p:sp>
        <p:nvSpPr>
          <p:cNvPr id="3" name="Content Placeholder 2">
            <a:extLst>
              <a:ext uri="{FF2B5EF4-FFF2-40B4-BE49-F238E27FC236}">
                <a16:creationId xmlns="" xmlns:a16="http://schemas.microsoft.com/office/drawing/2014/main" id="{C2B7BC5A-AA5F-446C-8DB0-269AAFC7AB95}"/>
              </a:ext>
            </a:extLst>
          </p:cNvPr>
          <p:cNvSpPr>
            <a:spLocks noGrp="1"/>
          </p:cNvSpPr>
          <p:nvPr>
            <p:ph idx="1"/>
          </p:nvPr>
        </p:nvSpPr>
        <p:spPr>
          <a:xfrm>
            <a:off x="5243118" y="1040235"/>
            <a:ext cx="6753139" cy="5452639"/>
          </a:xfrm>
        </p:spPr>
        <p:txBody>
          <a:bodyPr>
            <a:normAutofit/>
          </a:bodyPr>
          <a:lstStyle/>
          <a:p>
            <a:pPr lvl="1" algn="just" eaLnBrk="1" fontAlgn="auto" hangingPunct="1">
              <a:lnSpc>
                <a:spcPct val="90000"/>
              </a:lnSpc>
              <a:spcAft>
                <a:spcPts val="0"/>
              </a:spcAft>
              <a:defRPr/>
            </a:pPr>
            <a:r>
              <a:rPr lang="en-US" sz="2000" b="1" dirty="0">
                <a:solidFill>
                  <a:srgbClr val="C00000"/>
                </a:solidFill>
                <a:latin typeface="Times New Roman" panose="02020603050405020304" pitchFamily="18" charset="0"/>
                <a:cs typeface="Times New Roman" panose="02020603050405020304" pitchFamily="18" charset="0"/>
              </a:rPr>
              <a:t>Banking:</a:t>
            </a:r>
            <a:r>
              <a:rPr lang="en-US" sz="2000" dirty="0">
                <a:latin typeface="Times New Roman" panose="02020603050405020304" pitchFamily="18" charset="0"/>
                <a:cs typeface="Times New Roman" panose="02020603050405020304" pitchFamily="18" charset="0"/>
              </a:rPr>
              <a:t> all transactions.</a:t>
            </a:r>
          </a:p>
          <a:p>
            <a:pPr lvl="1" algn="just" eaLnBrk="1" fontAlgn="auto" hangingPunct="1">
              <a:lnSpc>
                <a:spcPct val="90000"/>
              </a:lnSpc>
              <a:spcAft>
                <a:spcPts val="0"/>
              </a:spcAft>
              <a:defRPr/>
            </a:pPr>
            <a:r>
              <a:rPr lang="en-US" sz="2000" b="1" dirty="0">
                <a:solidFill>
                  <a:srgbClr val="C00000"/>
                </a:solidFill>
                <a:latin typeface="Times New Roman" panose="02020603050405020304" pitchFamily="18" charset="0"/>
                <a:cs typeface="Times New Roman" panose="02020603050405020304" pitchFamily="18" charset="0"/>
              </a:rPr>
              <a:t>Airlines:</a:t>
            </a:r>
            <a:r>
              <a:rPr lang="en-US" sz="2000" dirty="0">
                <a:latin typeface="Times New Roman" panose="02020603050405020304" pitchFamily="18" charset="0"/>
                <a:cs typeface="Times New Roman" panose="02020603050405020304" pitchFamily="18" charset="0"/>
              </a:rPr>
              <a:t> reservations, schedules.</a:t>
            </a:r>
          </a:p>
          <a:p>
            <a:pPr lvl="1" algn="just" eaLnBrk="1" fontAlgn="auto" hangingPunct="1">
              <a:lnSpc>
                <a:spcPct val="90000"/>
              </a:lnSpc>
              <a:spcAft>
                <a:spcPts val="0"/>
              </a:spcAft>
              <a:defRPr/>
            </a:pPr>
            <a:r>
              <a:rPr lang="en-US" sz="2000" b="1" dirty="0">
                <a:solidFill>
                  <a:srgbClr val="C00000"/>
                </a:solidFill>
                <a:latin typeface="Times New Roman" panose="02020603050405020304" pitchFamily="18" charset="0"/>
                <a:cs typeface="Times New Roman" panose="02020603050405020304" pitchFamily="18" charset="0"/>
              </a:rPr>
              <a:t>Universities:</a:t>
            </a:r>
            <a:r>
              <a:rPr lang="en-US" sz="2000" dirty="0">
                <a:latin typeface="Times New Roman" panose="02020603050405020304" pitchFamily="18" charset="0"/>
                <a:cs typeface="Times New Roman" panose="02020603050405020304" pitchFamily="18" charset="0"/>
              </a:rPr>
              <a:t>  registration, grades.</a:t>
            </a:r>
          </a:p>
          <a:p>
            <a:pPr lvl="1" algn="just" eaLnBrk="1" fontAlgn="auto" hangingPunct="1">
              <a:lnSpc>
                <a:spcPct val="90000"/>
              </a:lnSpc>
              <a:spcAft>
                <a:spcPts val="0"/>
              </a:spcAft>
              <a:defRPr/>
            </a:pPr>
            <a:r>
              <a:rPr lang="en-US" sz="2000" b="1" dirty="0">
                <a:solidFill>
                  <a:srgbClr val="C00000"/>
                </a:solidFill>
                <a:latin typeface="Times New Roman" panose="02020603050405020304" pitchFamily="18" charset="0"/>
                <a:cs typeface="Times New Roman" panose="02020603050405020304" pitchFamily="18" charset="0"/>
              </a:rPr>
              <a:t>Sales:</a:t>
            </a:r>
            <a:r>
              <a:rPr lang="en-US" sz="2000" dirty="0">
                <a:latin typeface="Times New Roman" panose="02020603050405020304" pitchFamily="18" charset="0"/>
                <a:cs typeface="Times New Roman" panose="02020603050405020304" pitchFamily="18" charset="0"/>
              </a:rPr>
              <a:t> customers, products, purchases.</a:t>
            </a:r>
          </a:p>
          <a:p>
            <a:pPr lvl="1" algn="just" eaLnBrk="1" fontAlgn="auto" hangingPunct="1">
              <a:lnSpc>
                <a:spcPct val="90000"/>
              </a:lnSpc>
              <a:spcAft>
                <a:spcPts val="0"/>
              </a:spcAft>
              <a:defRPr/>
            </a:pPr>
            <a:r>
              <a:rPr lang="en-US" sz="2000" b="1" dirty="0">
                <a:solidFill>
                  <a:srgbClr val="C00000"/>
                </a:solidFill>
                <a:latin typeface="Times New Roman" panose="02020603050405020304" pitchFamily="18" charset="0"/>
                <a:cs typeface="Times New Roman" panose="02020603050405020304" pitchFamily="18" charset="0"/>
              </a:rPr>
              <a:t>Manufacturing:</a:t>
            </a:r>
            <a:r>
              <a:rPr lang="en-US" sz="2000" dirty="0">
                <a:latin typeface="Times New Roman" panose="02020603050405020304" pitchFamily="18" charset="0"/>
                <a:cs typeface="Times New Roman" panose="02020603050405020304" pitchFamily="18" charset="0"/>
              </a:rPr>
              <a:t> production, inventory, orders, supply chain.</a:t>
            </a:r>
          </a:p>
          <a:p>
            <a:pPr lvl="1" algn="just" eaLnBrk="1" fontAlgn="auto" hangingPunct="1">
              <a:lnSpc>
                <a:spcPct val="90000"/>
              </a:lnSpc>
              <a:spcAft>
                <a:spcPts val="0"/>
              </a:spcAft>
              <a:defRPr/>
            </a:pPr>
            <a:r>
              <a:rPr lang="en-US" sz="2000" b="1" dirty="0">
                <a:solidFill>
                  <a:srgbClr val="C00000"/>
                </a:solidFill>
                <a:latin typeface="Times New Roman" panose="02020603050405020304" pitchFamily="18" charset="0"/>
                <a:cs typeface="Times New Roman" panose="02020603050405020304" pitchFamily="18" charset="0"/>
              </a:rPr>
              <a:t>Human resources:  </a:t>
            </a:r>
            <a:r>
              <a:rPr lang="en-US" sz="2000" dirty="0">
                <a:latin typeface="Times New Roman" panose="02020603050405020304" pitchFamily="18" charset="0"/>
                <a:cs typeface="Times New Roman" panose="02020603050405020304" pitchFamily="18" charset="0"/>
              </a:rPr>
              <a:t>employee records, salaries, tax deductions.</a:t>
            </a:r>
          </a:p>
          <a:p>
            <a:pPr lvl="1" algn="just">
              <a:defRPr/>
            </a:pPr>
            <a:r>
              <a:rPr lang="en-IN" sz="2000" b="1" dirty="0">
                <a:solidFill>
                  <a:srgbClr val="C00000"/>
                </a:solidFill>
                <a:latin typeface="Times New Roman" panose="02020603050405020304" pitchFamily="18" charset="0"/>
                <a:cs typeface="Times New Roman" panose="02020603050405020304" pitchFamily="18" charset="0"/>
              </a:rPr>
              <a:t>Credit card transactions: </a:t>
            </a:r>
            <a:r>
              <a:rPr lang="en-IN" sz="2000" dirty="0">
                <a:latin typeface="Times New Roman" panose="02020603050405020304" pitchFamily="18" charset="0"/>
                <a:cs typeface="Times New Roman" panose="02020603050405020304" pitchFamily="18" charset="0"/>
              </a:rPr>
              <a:t>Purchase, generation of monthly statements.</a:t>
            </a:r>
          </a:p>
          <a:p>
            <a:pPr lvl="1" algn="just">
              <a:defRPr/>
            </a:pPr>
            <a:r>
              <a:rPr lang="en-IN" sz="2000" b="1" dirty="0">
                <a:solidFill>
                  <a:srgbClr val="C00000"/>
                </a:solidFill>
                <a:latin typeface="Times New Roman" panose="02020603050405020304" pitchFamily="18" charset="0"/>
                <a:cs typeface="Times New Roman" panose="02020603050405020304" pitchFamily="18" charset="0"/>
              </a:rPr>
              <a:t>Finance: </a:t>
            </a:r>
            <a:r>
              <a:rPr lang="en-US" sz="2000" dirty="0">
                <a:latin typeface="Times New Roman" panose="02020603050405020304" pitchFamily="18" charset="0"/>
                <a:cs typeface="Times New Roman" panose="02020603050405020304" pitchFamily="18" charset="0"/>
              </a:rPr>
              <a:t>storing information about holdings, sales, and purchases of financial instruments such as stocks and bonds.</a:t>
            </a:r>
          </a:p>
          <a:p>
            <a:pPr lvl="1" algn="just">
              <a:defRPr/>
            </a:pPr>
            <a:r>
              <a:rPr lang="en-IN" sz="2000" b="1" dirty="0">
                <a:solidFill>
                  <a:srgbClr val="C00000"/>
                </a:solidFill>
                <a:latin typeface="Times New Roman" panose="02020603050405020304" pitchFamily="18" charset="0"/>
                <a:cs typeface="Times New Roman" panose="02020603050405020304" pitchFamily="18" charset="0"/>
              </a:rPr>
              <a:t>Telecommunication</a:t>
            </a:r>
            <a:r>
              <a:rPr lang="en-US" sz="2000" b="1" dirty="0">
                <a:solidFill>
                  <a:srgbClr val="C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keeping records of calls made, generating monthly bills, maintaining balances on prepaid calling cards, and storing information about the communication networks.</a:t>
            </a:r>
            <a:endParaRPr lang="en-IN" sz="2000" dirty="0">
              <a:latin typeface="Times New Roman" panose="02020603050405020304" pitchFamily="18" charset="0"/>
              <a:cs typeface="Times New Roman" panose="02020603050405020304" pitchFamily="18" charset="0"/>
            </a:endParaRPr>
          </a:p>
          <a:p>
            <a:pPr lvl="1" algn="just">
              <a:defRPr/>
            </a:pPr>
            <a:endParaRPr lang="en-US" sz="2000"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 xmlns:a16="http://schemas.microsoft.com/office/drawing/2014/main" id="{21F05EB6-69AC-4428-9559-2BCB102EC479}"/>
              </a:ext>
            </a:extLst>
          </p:cNvPr>
          <p:cNvPicPr>
            <a:picLocks noChangeAspect="1"/>
          </p:cNvPicPr>
          <p:nvPr/>
        </p:nvPicPr>
        <p:blipFill>
          <a:blip r:embed="rId2"/>
          <a:stretch>
            <a:fillRect/>
          </a:stretch>
        </p:blipFill>
        <p:spPr>
          <a:xfrm>
            <a:off x="838199" y="1493240"/>
            <a:ext cx="4404917" cy="3934437"/>
          </a:xfrm>
          <a:prstGeom prst="rect">
            <a:avLst/>
          </a:prstGeom>
        </p:spPr>
      </p:pic>
      <p:sp>
        <p:nvSpPr>
          <p:cNvPr id="5" name="Footer Placeholder 4">
            <a:extLst>
              <a:ext uri="{FF2B5EF4-FFF2-40B4-BE49-F238E27FC236}">
                <a16:creationId xmlns="" xmlns:a16="http://schemas.microsoft.com/office/drawing/2014/main" id="{74D12945-7494-4865-8F27-7F2B53A39482}"/>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183300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IN" smtClean="0"/>
              <a:t>SRM SOC NWC DBMS Unit 1</a:t>
            </a:r>
            <a:endParaRPr lang="en-IN"/>
          </a:p>
        </p:txBody>
      </p:sp>
      <p:sp>
        <p:nvSpPr>
          <p:cNvPr id="5" name="Rectangle 1"/>
          <p:cNvSpPr>
            <a:spLocks noGrp="1" noChangeArrowheads="1"/>
          </p:cNvSpPr>
          <p:nvPr>
            <p:ph idx="1"/>
          </p:nvPr>
        </p:nvSpPr>
        <p:spPr bwMode="auto">
          <a:xfrm>
            <a:off x="374374" y="1152640"/>
            <a:ext cx="11493531" cy="43986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273239"/>
                </a:solidFill>
                <a:effectLst/>
                <a:latin typeface="urw-din"/>
              </a:rPr>
              <a:t>2. Group By :</a:t>
            </a:r>
            <a:r>
              <a:rPr kumimoji="0" lang="en-US" b="0" i="0" u="none" strike="noStrike" cap="none" normalizeH="0" baseline="0" dirty="0" smtClean="0">
                <a:ln>
                  <a:noFill/>
                </a:ln>
                <a:solidFill>
                  <a:srgbClr val="273239"/>
                </a:solidFill>
                <a:effectLst/>
                <a:latin typeface="urw-din"/>
              </a:rPr>
              <a:t/>
            </a:r>
            <a:br>
              <a:rPr kumimoji="0" lang="en-US" b="0" i="0" u="none" strike="noStrike" cap="none" normalizeH="0" baseline="0" dirty="0" smtClean="0">
                <a:ln>
                  <a:noFill/>
                </a:ln>
                <a:solidFill>
                  <a:srgbClr val="273239"/>
                </a:solidFill>
                <a:effectLst/>
                <a:latin typeface="urw-din"/>
              </a:rPr>
            </a:br>
            <a:r>
              <a:rPr kumimoji="0" lang="en-US" b="0" i="0" u="none" strike="noStrike" cap="none" normalizeH="0" baseline="0" dirty="0" smtClean="0">
                <a:ln>
                  <a:noFill/>
                </a:ln>
                <a:solidFill>
                  <a:srgbClr val="273239"/>
                </a:solidFill>
                <a:effectLst/>
                <a:latin typeface="urw-din"/>
              </a:rPr>
              <a:t>Group by statement is used to group the rows that have the same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urw-din"/>
              </a:rPr>
              <a:t> It is often used with aggregate functions for 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urw-din"/>
              </a:rPr>
              <a:t>AVG(), MAX(), COUNT(), MIN() etc.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urw-din"/>
              </a:rPr>
              <a:t>One thing to remember about the group by clause is that the tuples are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urw-din"/>
              </a:rPr>
              <a:t>grouped based on the similarity between the attribute values of tuples.</a:t>
            </a:r>
            <a:endParaRPr kumimoji="0" 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273239"/>
                </a:solidFill>
                <a:effectLst/>
                <a:latin typeface="urw-din"/>
              </a:rPr>
              <a:t>Group By Syntax –</a:t>
            </a:r>
            <a:endParaRPr kumimoji="0" lang="en-US" b="0" i="0" u="none" strike="noStrike" cap="none" normalizeH="0" baseline="0" dirty="0" smtClean="0">
              <a:ln>
                <a:noFill/>
              </a:ln>
              <a:solidFill>
                <a:srgbClr val="273239"/>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Consolas" panose="020B0609020204030204" pitchFamily="49" charset="0"/>
                <a:cs typeface="Consolas" panose="020B0609020204030204" pitchFamily="49" charset="0"/>
              </a:rPr>
              <a:t>SELECT </a:t>
            </a:r>
            <a:r>
              <a:rPr kumimoji="0" lang="en-US" b="0" i="0" u="none" strike="noStrike" cap="none" normalizeH="0" baseline="0" dirty="0" err="1" smtClean="0">
                <a:ln>
                  <a:noFill/>
                </a:ln>
                <a:solidFill>
                  <a:srgbClr val="273239"/>
                </a:solidFill>
                <a:effectLst/>
                <a:latin typeface="Consolas" panose="020B0609020204030204" pitchFamily="49" charset="0"/>
                <a:cs typeface="Consolas" panose="020B0609020204030204" pitchFamily="49" charset="0"/>
              </a:rPr>
              <a:t>function_Name</a:t>
            </a:r>
            <a:r>
              <a:rPr kumimoji="0" lang="en-US" b="0" i="0" u="none" strike="noStrike" cap="none" normalizeH="0" baseline="0" dirty="0" smtClean="0">
                <a:ln>
                  <a:noFill/>
                </a:ln>
                <a:solidFill>
                  <a:srgbClr val="273239"/>
                </a:solidFill>
                <a:effectLst/>
                <a:latin typeface="Consolas" panose="020B0609020204030204" pitchFamily="49" charset="0"/>
                <a:cs typeface="Consolas" panose="020B0609020204030204" pitchFamily="49" charset="0"/>
              </a:rPr>
              <a:t>(column_1), column_2 FROM </a:t>
            </a:r>
            <a:r>
              <a:rPr kumimoji="0" lang="en-US" b="0" i="0" u="none" strike="noStrike" cap="none" normalizeH="0" baseline="0" dirty="0" err="1" smtClean="0">
                <a:ln>
                  <a:noFill/>
                </a:ln>
                <a:solidFill>
                  <a:srgbClr val="273239"/>
                </a:solidFill>
                <a:effectLst/>
                <a:latin typeface="Consolas" panose="020B0609020204030204" pitchFamily="49" charset="0"/>
                <a:cs typeface="Consolas" panose="020B0609020204030204" pitchFamily="49" charset="0"/>
              </a:rPr>
              <a:t>Table_Name</a:t>
            </a:r>
            <a:r>
              <a:rPr kumimoji="0" lang="en-US" b="0" i="0" u="none" strike="noStrike" cap="none" normalizeH="0" baseline="0" dirty="0" smtClean="0">
                <a:ln>
                  <a:noFill/>
                </a:ln>
                <a:solidFill>
                  <a:srgbClr val="273239"/>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Consolas" panose="020B0609020204030204" pitchFamily="49" charset="0"/>
                <a:cs typeface="Consolas" panose="020B0609020204030204" pitchFamily="49" charset="0"/>
              </a:rPr>
              <a:t>WHERE condition GROUP BY column_1,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Consolas" panose="020B0609020204030204" pitchFamily="49" charset="0"/>
                <a:cs typeface="Consolas" panose="020B0609020204030204" pitchFamily="49" charset="0"/>
              </a:rPr>
              <a:t> column_2 ORDER BY column_1, column_2; </a:t>
            </a:r>
            <a:endParaRPr kumimoji="0" lang="en-US" sz="2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4913302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E163E5E7-CC29-4BBD-862C-ABF5A2A92DF2}"/>
              </a:ext>
            </a:extLst>
          </p:cNvPr>
          <p:cNvSpPr>
            <a:spLocks noGrp="1"/>
          </p:cNvSpPr>
          <p:nvPr>
            <p:ph idx="1"/>
          </p:nvPr>
        </p:nvSpPr>
        <p:spPr>
          <a:xfrm>
            <a:off x="838200" y="477838"/>
            <a:ext cx="10515600" cy="5699125"/>
          </a:xfrm>
        </p:spPr>
        <p:txBody>
          <a:bodyPr/>
          <a:lstStyle/>
          <a:p>
            <a:pPr algn="just"/>
            <a:r>
              <a:rPr lang="en-US" sz="1600" b="1" i="0" dirty="0">
                <a:solidFill>
                  <a:srgbClr val="000000"/>
                </a:solidFill>
                <a:effectLst/>
                <a:latin typeface="Times New Roman" panose="02020603050405020304" pitchFamily="18" charset="0"/>
                <a:cs typeface="Times New Roman" panose="02020603050405020304" pitchFamily="18" charset="0"/>
              </a:rPr>
              <a:t>GROUP BY </a:t>
            </a:r>
            <a:r>
              <a:rPr lang="en-US" sz="1600" b="0" i="0" dirty="0">
                <a:solidFill>
                  <a:srgbClr val="000000"/>
                </a:solidFill>
                <a:effectLst/>
                <a:latin typeface="Times New Roman" panose="02020603050405020304" pitchFamily="18" charset="0"/>
                <a:cs typeface="Times New Roman" panose="02020603050405020304" pitchFamily="18" charset="0"/>
              </a:rPr>
              <a:t>clause is used in collaboration with the SELECT statement to arrange identical data into groups.</a:t>
            </a:r>
          </a:p>
          <a:p>
            <a:pPr algn="just"/>
            <a:r>
              <a:rPr lang="en-US" sz="1600" b="0" i="0" dirty="0">
                <a:solidFill>
                  <a:srgbClr val="000000"/>
                </a:solidFill>
                <a:effectLst/>
                <a:latin typeface="Times New Roman" panose="02020603050405020304" pitchFamily="18" charset="0"/>
                <a:cs typeface="Times New Roman" panose="02020603050405020304" pitchFamily="18" charset="0"/>
              </a:rPr>
              <a:t>GROUP BY clause follows the WHERE clause in a SELECT statement and precedes the ORDER BY clause.</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sp>
        <p:nvSpPr>
          <p:cNvPr id="5" name="Rectangle 1">
            <a:extLst>
              <a:ext uri="{FF2B5EF4-FFF2-40B4-BE49-F238E27FC236}">
                <a16:creationId xmlns="" xmlns:a16="http://schemas.microsoft.com/office/drawing/2014/main" id="{17A868CA-8C1E-404D-A071-BE37EC280D69}"/>
              </a:ext>
            </a:extLst>
          </p:cNvPr>
          <p:cNvSpPr>
            <a:spLocks noChangeArrowheads="1"/>
          </p:cNvSpPr>
          <p:nvPr/>
        </p:nvSpPr>
        <p:spPr bwMode="auto">
          <a:xfrm>
            <a:off x="838199" y="1421064"/>
            <a:ext cx="10176545" cy="58477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column-list FROM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table_name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WHERE [ conditions ] GROUP BY column1, column2....</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columnN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ORDER BY column1, column2....</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columnN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 xmlns:a16="http://schemas.microsoft.com/office/drawing/2014/main" id="{A239CCDE-01E5-48A1-A755-9A20EB26435B}"/>
              </a:ext>
            </a:extLst>
          </p:cNvPr>
          <p:cNvPicPr/>
          <p:nvPr/>
        </p:nvPicPr>
        <p:blipFill rotWithShape="1">
          <a:blip r:embed="rId2">
            <a:extLst>
              <a:ext uri="{28A0092B-C50C-407E-A947-70E740481C1C}">
                <a14:useLocalDpi xmlns:a14="http://schemas.microsoft.com/office/drawing/2010/main" val="0"/>
              </a:ext>
            </a:extLst>
          </a:blip>
          <a:srcRect l="13897" t="46257" r="33410" b="15337"/>
          <a:stretch/>
        </p:blipFill>
        <p:spPr>
          <a:xfrm>
            <a:off x="2808563" y="2181129"/>
            <a:ext cx="6235816" cy="1535872"/>
          </a:xfrm>
          <a:prstGeom prst="rect">
            <a:avLst/>
          </a:prstGeom>
        </p:spPr>
      </p:pic>
      <p:sp>
        <p:nvSpPr>
          <p:cNvPr id="7" name="Rectangle 2">
            <a:extLst>
              <a:ext uri="{FF2B5EF4-FFF2-40B4-BE49-F238E27FC236}">
                <a16:creationId xmlns="" xmlns:a16="http://schemas.microsoft.com/office/drawing/2014/main" id="{A2F53CE2-EF2E-4E8C-9679-9B1A101F93CE}"/>
              </a:ext>
            </a:extLst>
          </p:cNvPr>
          <p:cNvSpPr>
            <a:spLocks noChangeArrowheads="1"/>
          </p:cNvSpPr>
          <p:nvPr/>
        </p:nvSpPr>
        <p:spPr bwMode="auto">
          <a:xfrm>
            <a:off x="2808563" y="3946082"/>
            <a:ext cx="6581545" cy="26033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NAME, SUM(SALARY) FROM COMPANY GROUP BY NAME; </a:t>
            </a:r>
          </a:p>
        </p:txBody>
      </p:sp>
      <p:pic>
        <p:nvPicPr>
          <p:cNvPr id="8" name="Picture 7">
            <a:extLst>
              <a:ext uri="{FF2B5EF4-FFF2-40B4-BE49-F238E27FC236}">
                <a16:creationId xmlns="" xmlns:a16="http://schemas.microsoft.com/office/drawing/2014/main" id="{769D8674-1678-481F-9E39-A60A90ACAA6F}"/>
              </a:ext>
            </a:extLst>
          </p:cNvPr>
          <p:cNvPicPr/>
          <p:nvPr/>
        </p:nvPicPr>
        <p:blipFill rotWithShape="1">
          <a:blip r:embed="rId3">
            <a:extLst>
              <a:ext uri="{28A0092B-C50C-407E-A947-70E740481C1C}">
                <a14:useLocalDpi xmlns:a14="http://schemas.microsoft.com/office/drawing/2010/main" val="0"/>
              </a:ext>
            </a:extLst>
          </a:blip>
          <a:srcRect l="27987" t="32417" r="34543" b="18910"/>
          <a:stretch/>
        </p:blipFill>
        <p:spPr>
          <a:xfrm>
            <a:off x="2808562" y="4371535"/>
            <a:ext cx="4540193" cy="1805428"/>
          </a:xfrm>
          <a:prstGeom prst="rect">
            <a:avLst/>
          </a:prstGeom>
        </p:spPr>
      </p:pic>
      <p:sp>
        <p:nvSpPr>
          <p:cNvPr id="2" name="Footer Placeholder 1">
            <a:extLst>
              <a:ext uri="{FF2B5EF4-FFF2-40B4-BE49-F238E27FC236}">
                <a16:creationId xmlns="" xmlns:a16="http://schemas.microsoft.com/office/drawing/2014/main" id="{8D6A42B1-F3D7-4D0B-89AE-57899ABAA36B}"/>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8890437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17634DE4-FCBA-407B-A2A2-5A82FE51E47E}"/>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9639" t="33274" r="33686" b="16649"/>
          <a:stretch/>
        </p:blipFill>
        <p:spPr>
          <a:xfrm>
            <a:off x="2715237" y="671119"/>
            <a:ext cx="6761526" cy="2466364"/>
          </a:xfrm>
          <a:prstGeom prst="rect">
            <a:avLst/>
          </a:prstGeom>
        </p:spPr>
      </p:pic>
      <p:sp>
        <p:nvSpPr>
          <p:cNvPr id="5" name="Rectangle 1">
            <a:extLst>
              <a:ext uri="{FF2B5EF4-FFF2-40B4-BE49-F238E27FC236}">
                <a16:creationId xmlns="" xmlns:a16="http://schemas.microsoft.com/office/drawing/2014/main" id="{A8610004-5842-4247-81EC-AB799C07405C}"/>
              </a:ext>
            </a:extLst>
          </p:cNvPr>
          <p:cNvSpPr>
            <a:spLocks noChangeArrowheads="1"/>
          </p:cNvSpPr>
          <p:nvPr/>
        </p:nvSpPr>
        <p:spPr bwMode="auto">
          <a:xfrm>
            <a:off x="1943420" y="3298831"/>
            <a:ext cx="8305159" cy="26033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NAME, SUM(SALARY) FROM COMPANY GROUP BY NAME ORDER BY NAME;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FB180C29-A14B-486B-B684-D8B0866B1B61}"/>
              </a:ext>
            </a:extLst>
          </p:cNvPr>
          <p:cNvPicPr/>
          <p:nvPr/>
        </p:nvPicPr>
        <p:blipFill rotWithShape="1">
          <a:blip r:embed="rId3">
            <a:extLst>
              <a:ext uri="{28A0092B-C50C-407E-A947-70E740481C1C}">
                <a14:useLocalDpi xmlns:a14="http://schemas.microsoft.com/office/drawing/2010/main" val="0"/>
              </a:ext>
            </a:extLst>
          </a:blip>
          <a:srcRect l="12286" t="39022" r="34729" b="15548"/>
          <a:stretch/>
        </p:blipFill>
        <p:spPr>
          <a:xfrm>
            <a:off x="2715237" y="3791823"/>
            <a:ext cx="4608352" cy="2004969"/>
          </a:xfrm>
          <a:prstGeom prst="rect">
            <a:avLst/>
          </a:prstGeom>
        </p:spPr>
      </p:pic>
      <p:sp>
        <p:nvSpPr>
          <p:cNvPr id="2" name="Footer Placeholder 1">
            <a:extLst>
              <a:ext uri="{FF2B5EF4-FFF2-40B4-BE49-F238E27FC236}">
                <a16:creationId xmlns="" xmlns:a16="http://schemas.microsoft.com/office/drawing/2014/main" id="{71CB254F-E681-4283-8226-C03092269320}"/>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126550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924" y="138492"/>
            <a:ext cx="10515600" cy="6582983"/>
          </a:xfrm>
        </p:spPr>
        <p:txBody>
          <a:bodyPr>
            <a:normAutofit fontScale="62500" lnSpcReduction="20000"/>
          </a:bodyPr>
          <a:lstStyle/>
          <a:p>
            <a:pPr marL="0" indent="0">
              <a:buNone/>
            </a:pPr>
            <a:r>
              <a:rPr lang="en-US" dirty="0"/>
              <a:t>To get data of '</a:t>
            </a:r>
            <a:r>
              <a:rPr lang="en-US" dirty="0" err="1"/>
              <a:t>agent_code</a:t>
            </a:r>
            <a:r>
              <a:rPr lang="en-US" dirty="0"/>
              <a:t>' and the sum of '</a:t>
            </a:r>
            <a:r>
              <a:rPr lang="en-US" dirty="0" err="1"/>
              <a:t>advance_amount</a:t>
            </a:r>
            <a:r>
              <a:rPr lang="en-US" dirty="0"/>
              <a:t>' for each individual '</a:t>
            </a:r>
            <a:r>
              <a:rPr lang="en-US" dirty="0" err="1"/>
              <a:t>agent_code</a:t>
            </a:r>
            <a:r>
              <a:rPr lang="en-US" dirty="0"/>
              <a:t>' from the 'orders' table with the following condition </a:t>
            </a:r>
            <a:r>
              <a:rPr lang="en-US" dirty="0" smtClean="0"/>
              <a:t>-  </a:t>
            </a:r>
            <a:r>
              <a:rPr lang="en-US" dirty="0"/>
              <a:t>same '</a:t>
            </a:r>
            <a:r>
              <a:rPr lang="en-US" dirty="0" err="1"/>
              <a:t>agent_code</a:t>
            </a:r>
            <a:r>
              <a:rPr lang="en-US" dirty="0"/>
              <a:t>' should not come twice</a:t>
            </a:r>
            <a:r>
              <a:rPr lang="en-US" dirty="0" smtClean="0"/>
              <a:t>,</a:t>
            </a:r>
          </a:p>
          <a:p>
            <a:pPr marL="0" indent="0">
              <a:buNone/>
            </a:pPr>
            <a:r>
              <a:rPr lang="en-US" dirty="0"/>
              <a:t>SELECT </a:t>
            </a:r>
            <a:r>
              <a:rPr lang="en-US" dirty="0" err="1"/>
              <a:t>agent_code</a:t>
            </a:r>
            <a:r>
              <a:rPr lang="en-US" dirty="0"/>
              <a:t>, </a:t>
            </a:r>
            <a:r>
              <a:rPr lang="en-US" dirty="0" smtClean="0"/>
              <a:t>SUM(</a:t>
            </a:r>
            <a:r>
              <a:rPr lang="en-US" dirty="0" err="1" smtClean="0"/>
              <a:t>advance_amount</a:t>
            </a:r>
            <a:r>
              <a:rPr lang="en-US" dirty="0" smtClean="0"/>
              <a:t>)</a:t>
            </a:r>
          </a:p>
          <a:p>
            <a:pPr marL="0" indent="0">
              <a:buNone/>
            </a:pPr>
            <a:r>
              <a:rPr lang="en-US" dirty="0" smtClean="0"/>
              <a:t> </a:t>
            </a:r>
            <a:r>
              <a:rPr lang="en-US" dirty="0"/>
              <a:t>FROM orders </a:t>
            </a:r>
            <a:endParaRPr lang="en-US" dirty="0" smtClean="0"/>
          </a:p>
          <a:p>
            <a:pPr marL="0" indent="0">
              <a:buNone/>
            </a:pPr>
            <a:r>
              <a:rPr lang="en-US" dirty="0" smtClean="0"/>
              <a:t>GROUP </a:t>
            </a:r>
            <a:r>
              <a:rPr lang="en-US" dirty="0"/>
              <a:t>BY </a:t>
            </a:r>
            <a:r>
              <a:rPr lang="en-US" dirty="0" err="1"/>
              <a:t>agent_code</a:t>
            </a:r>
            <a:r>
              <a:rPr lang="en-US" dirty="0" smtClean="0"/>
              <a:t>;</a:t>
            </a:r>
          </a:p>
          <a:p>
            <a:pPr marL="0" indent="0">
              <a:buNone/>
            </a:pPr>
            <a:r>
              <a:rPr lang="en-US" sz="3200" b="1" dirty="0" smtClean="0">
                <a:solidFill>
                  <a:srgbClr val="0070C0"/>
                </a:solidFill>
              </a:rPr>
              <a:t>Output:</a:t>
            </a:r>
          </a:p>
          <a:p>
            <a:pPr marL="0" indent="0">
              <a:buNone/>
            </a:pPr>
            <a:r>
              <a:rPr lang="en-US" dirty="0" smtClean="0"/>
              <a:t>AGENT_CODE   </a:t>
            </a:r>
            <a:r>
              <a:rPr lang="en-US" dirty="0"/>
              <a:t>SUM(ADVANCE_AMOUNT)</a:t>
            </a:r>
          </a:p>
          <a:p>
            <a:pPr marL="0" indent="0">
              <a:buNone/>
            </a:pPr>
            <a:r>
              <a:rPr lang="en-US" dirty="0" smtClean="0"/>
              <a:t>----------            </a:t>
            </a:r>
            <a:r>
              <a:rPr lang="en-US" dirty="0"/>
              <a:t>-------------------</a:t>
            </a:r>
          </a:p>
          <a:p>
            <a:pPr marL="0" indent="0">
              <a:buNone/>
            </a:pPr>
            <a:r>
              <a:rPr lang="en-US" dirty="0"/>
              <a:t>A004                      2100</a:t>
            </a:r>
          </a:p>
          <a:p>
            <a:pPr marL="0" indent="0">
              <a:buNone/>
            </a:pPr>
            <a:r>
              <a:rPr lang="en-US" dirty="0"/>
              <a:t>A002                      3500</a:t>
            </a:r>
          </a:p>
          <a:p>
            <a:pPr marL="0" indent="0">
              <a:buNone/>
            </a:pPr>
            <a:r>
              <a:rPr lang="en-US" dirty="0"/>
              <a:t>A007                       500</a:t>
            </a:r>
          </a:p>
          <a:p>
            <a:pPr marL="0" indent="0">
              <a:buNone/>
            </a:pPr>
            <a:r>
              <a:rPr lang="en-US" dirty="0"/>
              <a:t>A009                       100</a:t>
            </a:r>
          </a:p>
          <a:p>
            <a:pPr marL="0" indent="0">
              <a:buNone/>
            </a:pPr>
            <a:r>
              <a:rPr lang="en-US" dirty="0"/>
              <a:t>A011                       900</a:t>
            </a:r>
          </a:p>
          <a:p>
            <a:pPr marL="0" indent="0">
              <a:buNone/>
            </a:pPr>
            <a:r>
              <a:rPr lang="en-US" dirty="0"/>
              <a:t>A012                       450</a:t>
            </a:r>
          </a:p>
          <a:p>
            <a:pPr marL="0" indent="0">
              <a:buNone/>
            </a:pPr>
            <a:r>
              <a:rPr lang="en-US" dirty="0"/>
              <a:t>A010                      3700</a:t>
            </a:r>
          </a:p>
          <a:p>
            <a:pPr marL="0" indent="0">
              <a:buNone/>
            </a:pPr>
            <a:r>
              <a:rPr lang="en-US" dirty="0"/>
              <a:t>A013                      3200</a:t>
            </a:r>
          </a:p>
          <a:p>
            <a:pPr marL="0" indent="0">
              <a:buNone/>
            </a:pPr>
            <a:r>
              <a:rPr lang="en-US" dirty="0"/>
              <a:t>A001                       200</a:t>
            </a:r>
          </a:p>
          <a:p>
            <a:pPr marL="0" indent="0">
              <a:buNone/>
            </a:pPr>
            <a:r>
              <a:rPr lang="en-US" dirty="0"/>
              <a:t>A008                      3300</a:t>
            </a:r>
          </a:p>
          <a:p>
            <a:pPr marL="0" indent="0">
              <a:buNone/>
            </a:pPr>
            <a:r>
              <a:rPr lang="en-US" dirty="0"/>
              <a:t>A006                       600</a:t>
            </a:r>
          </a:p>
          <a:p>
            <a:pPr marL="0" indent="0">
              <a:buNone/>
            </a:pPr>
            <a:r>
              <a:rPr lang="en-US" dirty="0"/>
              <a:t>A005                      3100</a:t>
            </a:r>
          </a:p>
          <a:p>
            <a:pPr marL="0" indent="0">
              <a:buNone/>
            </a:pPr>
            <a:r>
              <a:rPr lang="en-US" dirty="0"/>
              <a:t>A003                      1000</a:t>
            </a:r>
            <a:endParaRPr lang="en-US" dirty="0"/>
          </a:p>
        </p:txBody>
      </p:sp>
      <p:sp>
        <p:nvSpPr>
          <p:cNvPr id="4" name="Footer Placeholder 3"/>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1106771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683654" y="267282"/>
            <a:ext cx="6283816" cy="4351338"/>
          </a:xfrm>
        </p:spPr>
        <p:txBody>
          <a:bodyPr>
            <a:normAutofit fontScale="62500" lnSpcReduction="20000"/>
          </a:bodyPr>
          <a:lstStyle/>
          <a:p>
            <a:pPr marL="0" indent="0">
              <a:buNone/>
            </a:pPr>
            <a:r>
              <a:rPr lang="en-US" dirty="0"/>
              <a:t>ORD_NUM ORD_AMOUNT ADVANCE_AMOUNT ORD_DATE  CUST_CODE       AGENT_CODE      ORD_DESCRIPTION</a:t>
            </a:r>
          </a:p>
          <a:p>
            <a:pPr marL="0" indent="0">
              <a:buNone/>
            </a:pPr>
            <a:r>
              <a:rPr lang="en-US" dirty="0"/>
              <a:t>---------- ---------- -------------- --------- --------------- --------------- -----------------</a:t>
            </a:r>
          </a:p>
          <a:p>
            <a:pPr marL="0" indent="0">
              <a:buNone/>
            </a:pPr>
            <a:r>
              <a:rPr lang="en-US" dirty="0"/>
              <a:t>    200114       3500           2000 15-AUG-08 C00002          A008</a:t>
            </a:r>
          </a:p>
          <a:p>
            <a:pPr marL="0" indent="0">
              <a:buNone/>
            </a:pPr>
            <a:r>
              <a:rPr lang="en-US" dirty="0"/>
              <a:t>    200122       2500            400 16-SEP-08 C00003          A004</a:t>
            </a:r>
          </a:p>
          <a:p>
            <a:pPr marL="0" indent="0">
              <a:buNone/>
            </a:pPr>
            <a:r>
              <a:rPr lang="en-US" dirty="0"/>
              <a:t>    200118        500            100 20-JUL-08 C00023          A006</a:t>
            </a:r>
          </a:p>
          <a:p>
            <a:pPr marL="0" indent="0">
              <a:buNone/>
            </a:pPr>
            <a:r>
              <a:rPr lang="en-US" dirty="0"/>
              <a:t>    200119       4000            700 16-SEP-08 C00007          A010</a:t>
            </a:r>
          </a:p>
          <a:p>
            <a:pPr marL="0" indent="0">
              <a:buNone/>
            </a:pPr>
            <a:r>
              <a:rPr lang="en-US" dirty="0"/>
              <a:t>    200121       1500            600 23-SEP-08 C00008          A004</a:t>
            </a:r>
          </a:p>
          <a:p>
            <a:pPr marL="0" indent="0">
              <a:buNone/>
            </a:pPr>
            <a:r>
              <a:rPr lang="en-US" dirty="0"/>
              <a:t>    200130       2500            400 30-JUL-08 C00025          A011</a:t>
            </a:r>
          </a:p>
          <a:p>
            <a:pPr marL="0" indent="0">
              <a:buNone/>
            </a:pPr>
            <a:r>
              <a:rPr lang="en-US" dirty="0"/>
              <a:t>    200134       4200           1800 25-SEP-08 C00004          A005</a:t>
            </a:r>
          </a:p>
          <a:p>
            <a:pPr marL="0" indent="0">
              <a:buNone/>
            </a:pPr>
            <a:r>
              <a:rPr lang="en-US" dirty="0"/>
              <a:t>    200108       4000            600 15-FEB-08 C00008          A004</a:t>
            </a:r>
          </a:p>
          <a:p>
            <a:pPr marL="0" indent="0">
              <a:buNone/>
            </a:pPr>
            <a:r>
              <a:rPr lang="en-US" dirty="0"/>
              <a:t>    200103       1500            700 15-MAY-08 C00021          A005</a:t>
            </a:r>
          </a:p>
          <a:p>
            <a:pPr marL="0" indent="0">
              <a:buNone/>
            </a:pPr>
            <a:r>
              <a:rPr lang="en-US" dirty="0"/>
              <a:t>    200105       2500            500 18-JUL-08 C00025          </a:t>
            </a:r>
            <a:r>
              <a:rPr lang="en-US" dirty="0" smtClean="0"/>
              <a:t>A011</a:t>
            </a:r>
            <a:endParaRPr lang="en-US" dirty="0"/>
          </a:p>
        </p:txBody>
      </p:sp>
      <p:sp>
        <p:nvSpPr>
          <p:cNvPr id="4" name="Footer Placeholder 3"/>
          <p:cNvSpPr>
            <a:spLocks noGrp="1"/>
          </p:cNvSpPr>
          <p:nvPr>
            <p:ph type="ftr" sz="quarter" idx="11"/>
          </p:nvPr>
        </p:nvSpPr>
        <p:spPr/>
        <p:txBody>
          <a:bodyPr/>
          <a:lstStyle/>
          <a:p>
            <a:r>
              <a:rPr lang="en-IN" smtClean="0"/>
              <a:t>SRM SOC NWC DBMS Unit 1</a:t>
            </a:r>
            <a:endParaRPr lang="en-IN"/>
          </a:p>
        </p:txBody>
      </p:sp>
      <p:sp>
        <p:nvSpPr>
          <p:cNvPr id="7" name="Rectangle 6"/>
          <p:cNvSpPr/>
          <p:nvPr/>
        </p:nvSpPr>
        <p:spPr>
          <a:xfrm>
            <a:off x="777562" y="4366127"/>
            <a:ext cx="6096000" cy="2585323"/>
          </a:xfrm>
          <a:prstGeom prst="rect">
            <a:avLst/>
          </a:prstGeom>
        </p:spPr>
        <p:txBody>
          <a:bodyPr>
            <a:spAutoFit/>
          </a:bodyPr>
          <a:lstStyle/>
          <a:p>
            <a:r>
              <a:rPr lang="en-US" dirty="0"/>
              <a:t> 200109       3500            800 30-JUL-08 C00011          A010</a:t>
            </a:r>
          </a:p>
          <a:p>
            <a:r>
              <a:rPr lang="en-US" dirty="0"/>
              <a:t>    200101       3000           1000 15-JUL-08 C00001          A008</a:t>
            </a:r>
          </a:p>
          <a:p>
            <a:r>
              <a:rPr lang="en-US" dirty="0"/>
              <a:t>    200111       1000            300 10-JUL-08 C00020          A008</a:t>
            </a:r>
          </a:p>
          <a:p>
            <a:r>
              <a:rPr lang="en-US" dirty="0"/>
              <a:t>    200104       1500            500 13-MAR-08 C00006          A004</a:t>
            </a:r>
          </a:p>
          <a:p>
            <a:r>
              <a:rPr lang="en-US" dirty="0"/>
              <a:t>    200106       2500            700 20-APR-08 C00005          A002</a:t>
            </a:r>
          </a:p>
          <a:p>
            <a:r>
              <a:rPr lang="en-US" dirty="0"/>
              <a:t>    200125       2000            600 10-OCT-08 C00018          A005</a:t>
            </a:r>
          </a:p>
          <a:p>
            <a:r>
              <a:rPr lang="en-US" dirty="0"/>
              <a:t>    200117        800            200 20-OCT-08 C00014          A001</a:t>
            </a:r>
          </a:p>
          <a:p>
            <a:r>
              <a:rPr lang="en-US" dirty="0"/>
              <a:t>    200123        500            100 16-SEP-08 C00022          A002</a:t>
            </a:r>
          </a:p>
          <a:p>
            <a:r>
              <a:rPr lang="en-US" dirty="0"/>
              <a:t>    </a:t>
            </a:r>
            <a:endParaRPr lang="en-IN" dirty="0"/>
          </a:p>
        </p:txBody>
      </p:sp>
      <p:sp>
        <p:nvSpPr>
          <p:cNvPr id="8" name="Rectangle 7"/>
          <p:cNvSpPr/>
          <p:nvPr/>
        </p:nvSpPr>
        <p:spPr>
          <a:xfrm>
            <a:off x="6396507" y="1166260"/>
            <a:ext cx="6096000" cy="4524315"/>
          </a:xfrm>
          <a:prstGeom prst="rect">
            <a:avLst/>
          </a:prstGeom>
        </p:spPr>
        <p:txBody>
          <a:bodyPr>
            <a:spAutoFit/>
          </a:bodyPr>
          <a:lstStyle/>
          <a:p>
            <a:r>
              <a:rPr lang="en-US" dirty="0" smtClean="0"/>
              <a:t>  200120        </a:t>
            </a:r>
            <a:r>
              <a:rPr lang="en-US" dirty="0"/>
              <a:t>500            100 20-JUL-08 C00009          A002</a:t>
            </a:r>
          </a:p>
          <a:p>
            <a:r>
              <a:rPr lang="en-US" dirty="0"/>
              <a:t>    200116        500            100 13-JUL-08 C00010          A009</a:t>
            </a:r>
          </a:p>
          <a:p>
            <a:r>
              <a:rPr lang="en-US" dirty="0"/>
              <a:t>    200124        500            100 20-JUN-08 C00017          A007</a:t>
            </a:r>
          </a:p>
          <a:p>
            <a:r>
              <a:rPr lang="en-US" dirty="0"/>
              <a:t>    200126        500            100 24-JUN-08 C00022          A002</a:t>
            </a:r>
          </a:p>
          <a:p>
            <a:r>
              <a:rPr lang="en-US" dirty="0"/>
              <a:t>    200129       2500            500 20-JUL-08 C00024          A006</a:t>
            </a:r>
          </a:p>
          <a:p>
            <a:r>
              <a:rPr lang="en-US" dirty="0"/>
              <a:t>    200127       2500            400 20-JUL-08 C00015          A003</a:t>
            </a:r>
          </a:p>
          <a:p>
            <a:r>
              <a:rPr lang="en-US" dirty="0"/>
              <a:t>    200128       3500           1500 20-JUL-08 C00009          A002</a:t>
            </a:r>
          </a:p>
          <a:p>
            <a:r>
              <a:rPr lang="en-US" dirty="0"/>
              <a:t>    200135       2000            800 16-SEP-08 C00007          A010</a:t>
            </a:r>
          </a:p>
          <a:p>
            <a:r>
              <a:rPr lang="en-US" dirty="0"/>
              <a:t>    200131        900            150 26-AUG-08 C00012          A012</a:t>
            </a:r>
          </a:p>
          <a:p>
            <a:r>
              <a:rPr lang="en-US" dirty="0"/>
              <a:t>    200133       1200            400 29-JUN-08 C00009          A002</a:t>
            </a:r>
          </a:p>
          <a:p>
            <a:r>
              <a:rPr lang="en-US" dirty="0"/>
              <a:t>    200100       1000            600 08-JAN-08 C00015          A003</a:t>
            </a:r>
          </a:p>
          <a:p>
            <a:r>
              <a:rPr lang="en-US" dirty="0"/>
              <a:t>    200110       3000            500 15-APR-08 C00019          A010</a:t>
            </a:r>
          </a:p>
          <a:p>
            <a:r>
              <a:rPr lang="en-US" dirty="0"/>
              <a:t>    200107       4500            900 30-AUG-08 C00007          A010</a:t>
            </a:r>
          </a:p>
          <a:p>
            <a:r>
              <a:rPr lang="en-US" dirty="0"/>
              <a:t>    200112       2000            400 30-MAY-08 C00016          A007</a:t>
            </a:r>
          </a:p>
          <a:p>
            <a:r>
              <a:rPr lang="en-US" dirty="0"/>
              <a:t>    200113       4000            600 10-JUN-08 C00022          A002</a:t>
            </a:r>
          </a:p>
          <a:p>
            <a:r>
              <a:rPr lang="en-US" dirty="0"/>
              <a:t>    200102       2000            300 25-MAY-08 C00012          A012</a:t>
            </a:r>
            <a:endParaRPr lang="en-IN" dirty="0"/>
          </a:p>
        </p:txBody>
      </p:sp>
    </p:spTree>
    <p:extLst>
      <p:ext uri="{BB962C8B-B14F-4D97-AF65-F5344CB8AC3E}">
        <p14:creationId xmlns:p14="http://schemas.microsoft.com/office/powerpoint/2010/main" val="6184399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7744" y="305918"/>
            <a:ext cx="10515600" cy="6050432"/>
          </a:xfrm>
        </p:spPr>
        <p:txBody>
          <a:bodyPr>
            <a:normAutofit fontScale="85000" lnSpcReduction="20000"/>
          </a:bodyPr>
          <a:lstStyle/>
          <a:p>
            <a:r>
              <a:rPr lang="en-US" dirty="0"/>
              <a:t>HAVING Clause</a:t>
            </a:r>
          </a:p>
          <a:p>
            <a:endParaRPr lang="en-US" dirty="0"/>
          </a:p>
          <a:p>
            <a:r>
              <a:rPr lang="en-US" sz="2000" dirty="0"/>
              <a:t>We know that WHERE clause is used to place conditions on columns but what if we want to place conditions on groups?</a:t>
            </a:r>
          </a:p>
          <a:p>
            <a:r>
              <a:rPr lang="en-US" sz="2000" dirty="0" smtClean="0"/>
              <a:t>This </a:t>
            </a:r>
            <a:r>
              <a:rPr lang="en-US" sz="2000" dirty="0"/>
              <a:t>is where HAVING clause comes into use. We can use HAVING clause to place conditions to decide which group will be the part of final result-set. Also we can not use the aggregate functions like SUM(), COUNT() etc. with WHERE clause. So we have to use HAVING clause if we want to use any of these functions in the conditions.</a:t>
            </a:r>
          </a:p>
          <a:p>
            <a:r>
              <a:rPr lang="en-US" sz="2000" dirty="0" smtClean="0"/>
              <a:t>Syntax</a:t>
            </a:r>
            <a:r>
              <a:rPr lang="en-US" sz="2000" dirty="0"/>
              <a:t>:</a:t>
            </a:r>
          </a:p>
          <a:p>
            <a:pPr marL="0" indent="0">
              <a:buNone/>
            </a:pPr>
            <a:r>
              <a:rPr lang="en-US" sz="2000" dirty="0" smtClean="0"/>
              <a:t>SELECT </a:t>
            </a:r>
            <a:r>
              <a:rPr lang="en-US" sz="2000" dirty="0"/>
              <a:t>column1, </a:t>
            </a:r>
            <a:r>
              <a:rPr lang="en-US" sz="2000" dirty="0" err="1"/>
              <a:t>function_name</a:t>
            </a:r>
            <a:r>
              <a:rPr lang="en-US" sz="2000" dirty="0"/>
              <a:t>(column2)</a:t>
            </a:r>
          </a:p>
          <a:p>
            <a:pPr marL="0" indent="0">
              <a:buNone/>
            </a:pPr>
            <a:r>
              <a:rPr lang="en-US" sz="2000" dirty="0"/>
              <a:t>FROM </a:t>
            </a:r>
            <a:r>
              <a:rPr lang="en-US" sz="2000" dirty="0" err="1" smtClean="0"/>
              <a:t>table_name</a:t>
            </a:r>
            <a:r>
              <a:rPr lang="en-US" sz="2000" dirty="0" smtClean="0"/>
              <a:t> WHERE condition GROUP </a:t>
            </a:r>
            <a:r>
              <a:rPr lang="en-US" sz="2000" dirty="0"/>
              <a:t>BY column1, </a:t>
            </a:r>
            <a:r>
              <a:rPr lang="en-US" sz="2000" dirty="0" smtClean="0"/>
              <a:t>column2 HAVING </a:t>
            </a:r>
            <a:r>
              <a:rPr lang="en-US" sz="2000" dirty="0"/>
              <a:t>condition</a:t>
            </a:r>
          </a:p>
          <a:p>
            <a:pPr marL="0" indent="0">
              <a:buNone/>
            </a:pPr>
            <a:r>
              <a:rPr lang="en-US" sz="2000" dirty="0" smtClean="0"/>
              <a:t> ORDER </a:t>
            </a:r>
            <a:r>
              <a:rPr lang="en-US" sz="2000" dirty="0"/>
              <a:t>BY column1, column2</a:t>
            </a:r>
            <a:r>
              <a:rPr lang="en-US" sz="2000" dirty="0" smtClean="0"/>
              <a:t>;</a:t>
            </a:r>
          </a:p>
          <a:p>
            <a:r>
              <a:rPr lang="en-US" sz="2000" b="1" dirty="0">
                <a:solidFill>
                  <a:srgbClr val="002060"/>
                </a:solidFill>
              </a:rPr>
              <a:t>SELECT COUNT(</a:t>
            </a:r>
            <a:r>
              <a:rPr lang="en-US" sz="2000" b="1" dirty="0" err="1">
                <a:solidFill>
                  <a:srgbClr val="002060"/>
                </a:solidFill>
              </a:rPr>
              <a:t>CustomerID</a:t>
            </a:r>
            <a:r>
              <a:rPr lang="en-US" sz="2000" b="1" dirty="0">
                <a:solidFill>
                  <a:srgbClr val="002060"/>
                </a:solidFill>
              </a:rPr>
              <a:t>), Country</a:t>
            </a:r>
            <a:br>
              <a:rPr lang="en-US" sz="2000" b="1" dirty="0">
                <a:solidFill>
                  <a:srgbClr val="002060"/>
                </a:solidFill>
              </a:rPr>
            </a:br>
            <a:r>
              <a:rPr lang="en-US" sz="2000" b="1" dirty="0">
                <a:solidFill>
                  <a:srgbClr val="002060"/>
                </a:solidFill>
              </a:rPr>
              <a:t>FROM Customers</a:t>
            </a:r>
            <a:br>
              <a:rPr lang="en-US" sz="2000" b="1" dirty="0">
                <a:solidFill>
                  <a:srgbClr val="002060"/>
                </a:solidFill>
              </a:rPr>
            </a:br>
            <a:r>
              <a:rPr lang="en-US" sz="2000" b="1" dirty="0">
                <a:solidFill>
                  <a:srgbClr val="002060"/>
                </a:solidFill>
              </a:rPr>
              <a:t>GROUP BY Country</a:t>
            </a:r>
            <a:br>
              <a:rPr lang="en-US" sz="2000" b="1" dirty="0">
                <a:solidFill>
                  <a:srgbClr val="002060"/>
                </a:solidFill>
              </a:rPr>
            </a:br>
            <a:r>
              <a:rPr lang="en-US" sz="2000" b="1" dirty="0">
                <a:solidFill>
                  <a:srgbClr val="002060"/>
                </a:solidFill>
              </a:rPr>
              <a:t>HAVING COUNT(</a:t>
            </a:r>
            <a:r>
              <a:rPr lang="en-US" sz="2000" b="1" dirty="0" err="1">
                <a:solidFill>
                  <a:srgbClr val="002060"/>
                </a:solidFill>
              </a:rPr>
              <a:t>CustomerID</a:t>
            </a:r>
            <a:r>
              <a:rPr lang="en-US" sz="2000" b="1" dirty="0">
                <a:solidFill>
                  <a:srgbClr val="002060"/>
                </a:solidFill>
              </a:rPr>
              <a:t>) &gt; 5</a:t>
            </a:r>
            <a:r>
              <a:rPr lang="en-US" sz="2000" b="1" dirty="0" smtClean="0">
                <a:solidFill>
                  <a:srgbClr val="002060"/>
                </a:solidFill>
              </a:rPr>
              <a:t>;</a:t>
            </a:r>
            <a:endParaRPr lang="en-US" sz="2000" b="1" dirty="0">
              <a:solidFill>
                <a:srgbClr val="002060"/>
              </a:solidFill>
            </a:endParaRPr>
          </a:p>
          <a:p>
            <a:r>
              <a:rPr lang="en-US" sz="2100" b="1" dirty="0">
                <a:solidFill>
                  <a:srgbClr val="002060"/>
                </a:solidFill>
              </a:rPr>
              <a:t>SELECT COUNT(</a:t>
            </a:r>
            <a:r>
              <a:rPr lang="en-US" sz="2100" b="1" dirty="0" err="1">
                <a:solidFill>
                  <a:srgbClr val="002060"/>
                </a:solidFill>
              </a:rPr>
              <a:t>CustomerID</a:t>
            </a:r>
            <a:r>
              <a:rPr lang="en-US" sz="2100" b="1" dirty="0">
                <a:solidFill>
                  <a:srgbClr val="002060"/>
                </a:solidFill>
              </a:rPr>
              <a:t>), Country</a:t>
            </a:r>
            <a:br>
              <a:rPr lang="en-US" sz="2100" b="1" dirty="0">
                <a:solidFill>
                  <a:srgbClr val="002060"/>
                </a:solidFill>
              </a:rPr>
            </a:br>
            <a:r>
              <a:rPr lang="en-US" sz="2100" b="1" dirty="0">
                <a:solidFill>
                  <a:srgbClr val="002060"/>
                </a:solidFill>
              </a:rPr>
              <a:t>FROM Customers</a:t>
            </a:r>
            <a:br>
              <a:rPr lang="en-US" sz="2100" b="1" dirty="0">
                <a:solidFill>
                  <a:srgbClr val="002060"/>
                </a:solidFill>
              </a:rPr>
            </a:br>
            <a:r>
              <a:rPr lang="en-US" sz="2100" b="1" dirty="0">
                <a:solidFill>
                  <a:srgbClr val="002060"/>
                </a:solidFill>
              </a:rPr>
              <a:t>GROUP BY Country</a:t>
            </a:r>
            <a:br>
              <a:rPr lang="en-US" sz="2100" b="1" dirty="0">
                <a:solidFill>
                  <a:srgbClr val="002060"/>
                </a:solidFill>
              </a:rPr>
            </a:br>
            <a:r>
              <a:rPr lang="en-US" sz="2100" b="1" dirty="0">
                <a:solidFill>
                  <a:srgbClr val="002060"/>
                </a:solidFill>
              </a:rPr>
              <a:t>HAVING COUNT(</a:t>
            </a:r>
            <a:r>
              <a:rPr lang="en-US" sz="2100" b="1" dirty="0" err="1">
                <a:solidFill>
                  <a:srgbClr val="002060"/>
                </a:solidFill>
              </a:rPr>
              <a:t>CustomerID</a:t>
            </a:r>
            <a:r>
              <a:rPr lang="en-US" sz="2100" b="1" dirty="0">
                <a:solidFill>
                  <a:srgbClr val="002060"/>
                </a:solidFill>
              </a:rPr>
              <a:t>) &gt; 5</a:t>
            </a:r>
            <a:br>
              <a:rPr lang="en-US" sz="2100" b="1" dirty="0">
                <a:solidFill>
                  <a:srgbClr val="002060"/>
                </a:solidFill>
              </a:rPr>
            </a:br>
            <a:r>
              <a:rPr lang="en-US" sz="2100" b="1" dirty="0">
                <a:solidFill>
                  <a:srgbClr val="002060"/>
                </a:solidFill>
              </a:rPr>
              <a:t>ORDER BY COUNT(</a:t>
            </a:r>
            <a:r>
              <a:rPr lang="en-US" sz="2100" b="1" dirty="0" err="1">
                <a:solidFill>
                  <a:srgbClr val="002060"/>
                </a:solidFill>
              </a:rPr>
              <a:t>CustomerID</a:t>
            </a:r>
            <a:r>
              <a:rPr lang="en-US" sz="2100" b="1" dirty="0">
                <a:solidFill>
                  <a:srgbClr val="002060"/>
                </a:solidFill>
              </a:rPr>
              <a:t>) DESC;</a:t>
            </a:r>
          </a:p>
          <a:p>
            <a:endParaRPr lang="en-US" sz="2000" dirty="0"/>
          </a:p>
          <a:p>
            <a:pPr marL="0" indent="0">
              <a:buNone/>
            </a:pPr>
            <a:r>
              <a:rPr lang="en-US" sz="2000" dirty="0"/>
              <a:t/>
            </a:r>
            <a:br>
              <a:rPr lang="en-US" sz="2000" dirty="0"/>
            </a:br>
            <a:r>
              <a:rPr lang="en-US" sz="2000" dirty="0"/>
              <a:t/>
            </a:r>
            <a:br>
              <a:rPr lang="en-US" sz="2000" dirty="0"/>
            </a:br>
            <a:endParaRPr lang="en-US" sz="2000" dirty="0" smtClean="0"/>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7188587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5EBD0B3-E959-417D-A4B4-656FC8EDB11E}"/>
              </a:ext>
            </a:extLst>
          </p:cNvPr>
          <p:cNvSpPr>
            <a:spLocks noGrp="1"/>
          </p:cNvSpPr>
          <p:nvPr>
            <p:ph idx="1"/>
          </p:nvPr>
        </p:nvSpPr>
        <p:spPr>
          <a:xfrm>
            <a:off x="838200" y="402672"/>
            <a:ext cx="10515600" cy="5774291"/>
          </a:xfrm>
        </p:spPr>
        <p:txBody>
          <a:bodyPr>
            <a:normAutofit/>
          </a:bodyPr>
          <a:lstStyle/>
          <a:p>
            <a:r>
              <a:rPr lang="en-US" sz="1800" b="1" i="0" dirty="0">
                <a:solidFill>
                  <a:srgbClr val="000000"/>
                </a:solidFill>
                <a:effectLst/>
                <a:latin typeface="Times New Roman" panose="02020603050405020304" pitchFamily="18" charset="0"/>
                <a:cs typeface="Times New Roman" panose="02020603050405020304" pitchFamily="18" charset="0"/>
              </a:rPr>
              <a:t>AND</a:t>
            </a:r>
            <a:r>
              <a:rPr lang="en-US" sz="1800" b="0" i="0" dirty="0">
                <a:solidFill>
                  <a:srgbClr val="000000"/>
                </a:solidFill>
                <a:effectLst/>
                <a:latin typeface="Times New Roman" panose="02020603050405020304" pitchFamily="18" charset="0"/>
                <a:cs typeface="Times New Roman" panose="02020603050405020304" pitchFamily="18" charset="0"/>
              </a:rPr>
              <a:t> &amp; </a:t>
            </a:r>
            <a:r>
              <a:rPr lang="en-US" sz="1800" b="1" i="0" dirty="0">
                <a:solidFill>
                  <a:srgbClr val="000000"/>
                </a:solidFill>
                <a:effectLst/>
                <a:latin typeface="Times New Roman" panose="02020603050405020304" pitchFamily="18" charset="0"/>
                <a:cs typeface="Times New Roman" panose="02020603050405020304" pitchFamily="18" charset="0"/>
              </a:rPr>
              <a:t>OR</a:t>
            </a:r>
            <a:r>
              <a:rPr lang="en-US" sz="1800" b="0" i="0" dirty="0">
                <a:solidFill>
                  <a:srgbClr val="000000"/>
                </a:solidFill>
                <a:effectLst/>
                <a:latin typeface="Times New Roman" panose="02020603050405020304" pitchFamily="18" charset="0"/>
                <a:cs typeface="Times New Roman" panose="02020603050405020304" pitchFamily="18" charset="0"/>
              </a:rPr>
              <a:t> operators are used to compile multiple conditions to narrow down the selected data in an SQL statement. These two operators are called </a:t>
            </a:r>
            <a:r>
              <a:rPr lang="en-US" sz="1800" b="1" i="0" dirty="0">
                <a:solidFill>
                  <a:srgbClr val="000000"/>
                </a:solidFill>
                <a:effectLst/>
                <a:latin typeface="Times New Roman" panose="02020603050405020304" pitchFamily="18" charset="0"/>
                <a:cs typeface="Times New Roman" panose="02020603050405020304" pitchFamily="18" charset="0"/>
              </a:rPr>
              <a:t>conjunctive operators</a:t>
            </a:r>
            <a:r>
              <a:rPr lang="en-US" sz="1800" b="0" i="0" dirty="0">
                <a:solidFill>
                  <a:srgbClr val="000000"/>
                </a:solidFill>
                <a:effectLst/>
                <a:latin typeface="Times New Roman" panose="02020603050405020304" pitchFamily="18" charset="0"/>
                <a:cs typeface="Times New Roman" panose="02020603050405020304" pitchFamily="18" charset="0"/>
              </a:rPr>
              <a:t>.</a:t>
            </a:r>
          </a:p>
          <a:p>
            <a:pPr algn="just"/>
            <a:r>
              <a:rPr lang="en-US" sz="1800" dirty="0">
                <a:solidFill>
                  <a:srgbClr val="000000"/>
                </a:solidFill>
                <a:latin typeface="Times New Roman" panose="02020603050405020304" pitchFamily="18" charset="0"/>
                <a:cs typeface="Times New Roman" panose="02020603050405020304" pitchFamily="18" charset="0"/>
              </a:rPr>
              <a:t>The AND operator allows the existence of multiple conditions in a SQLite statement's WHERE clause.  [condition1] AND [condition2] will be true only when both condition1 and condition2 are true.</a:t>
            </a:r>
          </a:p>
          <a:p>
            <a:pPr algn="just"/>
            <a:endParaRPr lang="en-US" sz="1800" dirty="0">
              <a:solidFill>
                <a:srgbClr val="000000"/>
              </a:solidFill>
              <a:latin typeface="Times New Roman" panose="02020603050405020304" pitchFamily="18" charset="0"/>
              <a:cs typeface="Times New Roman" panose="02020603050405020304" pitchFamily="18" charset="0"/>
            </a:endParaRPr>
          </a:p>
          <a:p>
            <a:pPr algn="just"/>
            <a:endParaRPr lang="en-US" sz="1800" dirty="0">
              <a:solidFill>
                <a:srgbClr val="000000"/>
              </a:solidFill>
              <a:latin typeface="Times New Roman" panose="02020603050405020304" pitchFamily="18" charset="0"/>
              <a:cs typeface="Times New Roman" panose="02020603050405020304" pitchFamily="18" charset="0"/>
            </a:endParaRPr>
          </a:p>
          <a:p>
            <a:pPr algn="just"/>
            <a:endParaRPr lang="en-US" sz="1800" dirty="0">
              <a:solidFill>
                <a:srgbClr val="000000"/>
              </a:solidFill>
              <a:latin typeface="Times New Roman" panose="02020603050405020304" pitchFamily="18" charset="0"/>
              <a:cs typeface="Times New Roman" panose="02020603050405020304" pitchFamily="18" charset="0"/>
            </a:endParaRPr>
          </a:p>
          <a:p>
            <a:pPr algn="just"/>
            <a:endParaRPr lang="en-US" sz="1800" dirty="0">
              <a:solidFill>
                <a:srgbClr val="000000"/>
              </a:solidFill>
              <a:latin typeface="Times New Roman" panose="02020603050405020304" pitchFamily="18" charset="0"/>
              <a:cs typeface="Times New Roman" panose="02020603050405020304" pitchFamily="18" charset="0"/>
            </a:endParaRPr>
          </a:p>
          <a:p>
            <a:pPr algn="just"/>
            <a:endParaRPr lang="en-US" sz="1800" dirty="0">
              <a:solidFill>
                <a:srgbClr val="000000"/>
              </a:solidFill>
              <a:latin typeface="Times New Roman" panose="02020603050405020304" pitchFamily="18" charset="0"/>
              <a:cs typeface="Times New Roman" panose="02020603050405020304" pitchFamily="18" charset="0"/>
            </a:endParaRPr>
          </a:p>
          <a:p>
            <a:pPr algn="just"/>
            <a:endParaRPr lang="en-US" sz="1800" dirty="0">
              <a:solidFill>
                <a:srgbClr val="000000"/>
              </a:solidFill>
              <a:latin typeface="Times New Roman" panose="02020603050405020304" pitchFamily="18" charset="0"/>
              <a:cs typeface="Times New Roman" panose="02020603050405020304" pitchFamily="18" charset="0"/>
            </a:endParaRPr>
          </a:p>
          <a:p>
            <a:pPr algn="just"/>
            <a:endParaRPr lang="en-US" sz="1800" dirty="0">
              <a:solidFill>
                <a:srgbClr val="000000"/>
              </a:solidFill>
              <a:latin typeface="Times New Roman" panose="02020603050405020304" pitchFamily="18" charset="0"/>
              <a:cs typeface="Times New Roman" panose="02020603050405020304" pitchFamily="18" charset="0"/>
            </a:endParaRPr>
          </a:p>
          <a:p>
            <a:pPr algn="just"/>
            <a:r>
              <a:rPr lang="en-US" sz="1800" dirty="0">
                <a:solidFill>
                  <a:srgbClr val="000000"/>
                </a:solidFill>
                <a:latin typeface="Times New Roman" panose="02020603050405020304" pitchFamily="18" charset="0"/>
                <a:cs typeface="Times New Roman" panose="02020603050405020304" pitchFamily="18" charset="0"/>
              </a:rPr>
              <a:t>The OR operator is also used to combine multiple conditions in a SQL statement's WHERE clause. [condition1] OR [condition2] will be true if either condition1 or condition2 is true.</a:t>
            </a:r>
          </a:p>
          <a:p>
            <a:pPr algn="just"/>
            <a:endParaRPr lang="en-IN" sz="1800" dirty="0">
              <a:solidFill>
                <a:srgbClr val="000000"/>
              </a:solidFill>
              <a:latin typeface="Times New Roman" panose="02020603050405020304" pitchFamily="18" charset="0"/>
              <a:cs typeface="Times New Roman" panose="02020603050405020304" pitchFamily="18" charset="0"/>
            </a:endParaRPr>
          </a:p>
          <a:p>
            <a:pPr algn="just"/>
            <a:endParaRPr lang="en-IN" sz="1800" dirty="0">
              <a:solidFill>
                <a:srgbClr val="000000"/>
              </a:solidFill>
              <a:latin typeface="Times New Roman" panose="02020603050405020304" pitchFamily="18" charset="0"/>
              <a:cs typeface="Times New Roman" panose="02020603050405020304" pitchFamily="18" charset="0"/>
            </a:endParaRPr>
          </a:p>
          <a:p>
            <a:pPr algn="just"/>
            <a:endParaRPr lang="en-IN" sz="1800" dirty="0">
              <a:solidFill>
                <a:srgbClr val="00000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 xmlns:a16="http://schemas.microsoft.com/office/drawing/2014/main" id="{FEFBE349-BDCE-4557-8CF6-9DD648CE40EE}"/>
              </a:ext>
            </a:extLst>
          </p:cNvPr>
          <p:cNvSpPr>
            <a:spLocks noChangeArrowheads="1"/>
          </p:cNvSpPr>
          <p:nvPr/>
        </p:nvSpPr>
        <p:spPr bwMode="auto">
          <a:xfrm>
            <a:off x="838200" y="1862956"/>
            <a:ext cx="10239150" cy="33855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column1, column2,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columnN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table_name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WHERE [condition1] AND [condition2]...AND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conditionN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p>
        </p:txBody>
      </p:sp>
      <p:sp>
        <p:nvSpPr>
          <p:cNvPr id="5" name="Rectangle 2">
            <a:extLst>
              <a:ext uri="{FF2B5EF4-FFF2-40B4-BE49-F238E27FC236}">
                <a16:creationId xmlns="" xmlns:a16="http://schemas.microsoft.com/office/drawing/2014/main" id="{D63B22E5-3FA9-49D9-9ACC-FB946161A7C8}"/>
              </a:ext>
            </a:extLst>
          </p:cNvPr>
          <p:cNvSpPr>
            <a:spLocks noChangeArrowheads="1"/>
          </p:cNvSpPr>
          <p:nvPr/>
        </p:nvSpPr>
        <p:spPr bwMode="auto">
          <a:xfrm>
            <a:off x="2440497" y="3928898"/>
            <a:ext cx="6825651" cy="26033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 FROM COMPANY WHERE AGE &gt;= 25 AND SALARY &gt;= 65000; </a:t>
            </a:r>
          </a:p>
        </p:txBody>
      </p:sp>
      <p:pic>
        <p:nvPicPr>
          <p:cNvPr id="6" name="Picture 5">
            <a:extLst>
              <a:ext uri="{FF2B5EF4-FFF2-40B4-BE49-F238E27FC236}">
                <a16:creationId xmlns="" xmlns:a16="http://schemas.microsoft.com/office/drawing/2014/main" id="{77495C71-19AF-4330-8B08-F3FEA4FAC650}"/>
              </a:ext>
            </a:extLst>
          </p:cNvPr>
          <p:cNvPicPr/>
          <p:nvPr/>
        </p:nvPicPr>
        <p:blipFill rotWithShape="1">
          <a:blip r:embed="rId2">
            <a:extLst>
              <a:ext uri="{28A0092B-C50C-407E-A947-70E740481C1C}">
                <a14:useLocalDpi xmlns:a14="http://schemas.microsoft.com/office/drawing/2010/main" val="0"/>
              </a:ext>
            </a:extLst>
          </a:blip>
          <a:srcRect l="13897" t="46257" r="33410" b="15337"/>
          <a:stretch/>
        </p:blipFill>
        <p:spPr>
          <a:xfrm>
            <a:off x="2735414" y="2297268"/>
            <a:ext cx="6235816" cy="1535872"/>
          </a:xfrm>
          <a:prstGeom prst="rect">
            <a:avLst/>
          </a:prstGeom>
        </p:spPr>
      </p:pic>
      <p:sp>
        <p:nvSpPr>
          <p:cNvPr id="7" name="Rectangle 3">
            <a:extLst>
              <a:ext uri="{FF2B5EF4-FFF2-40B4-BE49-F238E27FC236}">
                <a16:creationId xmlns="" xmlns:a16="http://schemas.microsoft.com/office/drawing/2014/main" id="{0D488199-134A-4619-B6D4-3A053060C559}"/>
              </a:ext>
            </a:extLst>
          </p:cNvPr>
          <p:cNvSpPr>
            <a:spLocks noChangeArrowheads="1"/>
          </p:cNvSpPr>
          <p:nvPr/>
        </p:nvSpPr>
        <p:spPr bwMode="auto">
          <a:xfrm>
            <a:off x="838200" y="5005433"/>
            <a:ext cx="10239150" cy="33855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column1, column2,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columnN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FROM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table_name</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WHERE [condition1] OR [condition2]...OR [</a:t>
            </a:r>
            <a:r>
              <a:rPr kumimoji="0" lang="en-US" altLang="en-US" sz="1600" b="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conditionN</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a:t>
            </a:r>
          </a:p>
        </p:txBody>
      </p:sp>
      <p:sp>
        <p:nvSpPr>
          <p:cNvPr id="8" name="Rectangle 4">
            <a:extLst>
              <a:ext uri="{FF2B5EF4-FFF2-40B4-BE49-F238E27FC236}">
                <a16:creationId xmlns="" xmlns:a16="http://schemas.microsoft.com/office/drawing/2014/main" id="{41409FB9-A5E6-47E9-BB83-8C8B3D92A108}"/>
              </a:ext>
            </a:extLst>
          </p:cNvPr>
          <p:cNvSpPr>
            <a:spLocks noChangeArrowheads="1"/>
          </p:cNvSpPr>
          <p:nvPr/>
        </p:nvSpPr>
        <p:spPr bwMode="auto">
          <a:xfrm>
            <a:off x="2440497" y="5560528"/>
            <a:ext cx="6678303" cy="26033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SELECT * FROM COMPANY WHERE AGE &gt;= 25 OR SALARY &gt;= 65000; </a:t>
            </a:r>
          </a:p>
        </p:txBody>
      </p:sp>
      <p:pic>
        <p:nvPicPr>
          <p:cNvPr id="9" name="Picture 8">
            <a:extLst>
              <a:ext uri="{FF2B5EF4-FFF2-40B4-BE49-F238E27FC236}">
                <a16:creationId xmlns="" xmlns:a16="http://schemas.microsoft.com/office/drawing/2014/main" id="{2D8B2FD5-978E-4AFC-9831-91CCF2C001C9}"/>
              </a:ext>
            </a:extLst>
          </p:cNvPr>
          <p:cNvPicPr/>
          <p:nvPr/>
        </p:nvPicPr>
        <p:blipFill rotWithShape="1">
          <a:blip r:embed="rId3">
            <a:extLst>
              <a:ext uri="{28A0092B-C50C-407E-A947-70E740481C1C}">
                <a14:useLocalDpi xmlns:a14="http://schemas.microsoft.com/office/drawing/2010/main" val="0"/>
              </a:ext>
            </a:extLst>
          </a:blip>
          <a:srcRect l="21653" t="40295" r="28729" b="22375"/>
          <a:stretch/>
        </p:blipFill>
        <p:spPr>
          <a:xfrm>
            <a:off x="3699545" y="5868746"/>
            <a:ext cx="3926047" cy="832976"/>
          </a:xfrm>
          <a:prstGeom prst="rect">
            <a:avLst/>
          </a:prstGeom>
        </p:spPr>
      </p:pic>
      <p:pic>
        <p:nvPicPr>
          <p:cNvPr id="10" name="Picture 9">
            <a:extLst>
              <a:ext uri="{FF2B5EF4-FFF2-40B4-BE49-F238E27FC236}">
                <a16:creationId xmlns="" xmlns:a16="http://schemas.microsoft.com/office/drawing/2014/main" id="{A7D5227A-1084-401D-B8D9-9E3A2F64190F}"/>
              </a:ext>
            </a:extLst>
          </p:cNvPr>
          <p:cNvPicPr/>
          <p:nvPr/>
        </p:nvPicPr>
        <p:blipFill rotWithShape="1">
          <a:blip r:embed="rId4">
            <a:extLst>
              <a:ext uri="{28A0092B-C50C-407E-A947-70E740481C1C}">
                <a14:useLocalDpi xmlns:a14="http://schemas.microsoft.com/office/drawing/2010/main" val="0"/>
              </a:ext>
            </a:extLst>
          </a:blip>
          <a:srcRect l="10766" t="50000" r="22010" b="9825"/>
          <a:stretch/>
        </p:blipFill>
        <p:spPr>
          <a:xfrm>
            <a:off x="9266148" y="3437595"/>
            <a:ext cx="2696553" cy="791090"/>
          </a:xfrm>
          <a:prstGeom prst="rect">
            <a:avLst/>
          </a:prstGeom>
        </p:spPr>
      </p:pic>
      <p:sp>
        <p:nvSpPr>
          <p:cNvPr id="2" name="Footer Placeholder 1">
            <a:extLst>
              <a:ext uri="{FF2B5EF4-FFF2-40B4-BE49-F238E27FC236}">
                <a16:creationId xmlns="" xmlns:a16="http://schemas.microsoft.com/office/drawing/2014/main" id="{5368B7EF-3BA1-473C-A017-358734E7C2DA}"/>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5448880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133711-FE96-4DAF-B12C-80F4CFCFF25B}"/>
              </a:ext>
            </a:extLst>
          </p:cNvPr>
          <p:cNvSpPr>
            <a:spLocks noGrp="1"/>
          </p:cNvSpPr>
          <p:nvPr>
            <p:ph type="title"/>
          </p:nvPr>
        </p:nvSpPr>
        <p:spPr/>
        <p:txBody>
          <a:bodyPr>
            <a:normAutofit/>
          </a:bodyPr>
          <a:lstStyle/>
          <a:p>
            <a:pPr algn="ctr"/>
            <a:r>
              <a:rPr lang="en-IN" sz="3200" dirty="0">
                <a:latin typeface="Times New Roman" panose="02020603050405020304" pitchFamily="18" charset="0"/>
                <a:cs typeface="Times New Roman" panose="02020603050405020304" pitchFamily="18" charset="0"/>
              </a:rPr>
              <a:t>Create the following tables</a:t>
            </a:r>
          </a:p>
        </p:txBody>
      </p:sp>
      <p:pic>
        <p:nvPicPr>
          <p:cNvPr id="4" name="Content Placeholder 3">
            <a:extLst>
              <a:ext uri="{FF2B5EF4-FFF2-40B4-BE49-F238E27FC236}">
                <a16:creationId xmlns="" xmlns:a16="http://schemas.microsoft.com/office/drawing/2014/main" id="{D84E8979-391B-4EB3-AA16-5B97D1351C8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9106" t="35945" r="12006" b="20883"/>
          <a:stretch/>
        </p:blipFill>
        <p:spPr>
          <a:xfrm>
            <a:off x="2130804" y="2281806"/>
            <a:ext cx="8061820" cy="3405930"/>
          </a:xfrm>
          <a:prstGeom prst="rect">
            <a:avLst/>
          </a:prstGeom>
        </p:spPr>
      </p:pic>
      <p:sp>
        <p:nvSpPr>
          <p:cNvPr id="3" name="Footer Placeholder 2">
            <a:extLst>
              <a:ext uri="{FF2B5EF4-FFF2-40B4-BE49-F238E27FC236}">
                <a16:creationId xmlns="" xmlns:a16="http://schemas.microsoft.com/office/drawing/2014/main" id="{20D30D6A-9916-431D-9C14-DF2CE5ADFFA4}"/>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6859632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1C31BF3-1142-4528-89AE-C4F0F578A7FA}"/>
              </a:ext>
            </a:extLst>
          </p:cNvPr>
          <p:cNvPicPr/>
          <p:nvPr/>
        </p:nvPicPr>
        <p:blipFill rotWithShape="1">
          <a:blip r:embed="rId2">
            <a:extLst>
              <a:ext uri="{28A0092B-C50C-407E-A947-70E740481C1C}">
                <a14:useLocalDpi xmlns:a14="http://schemas.microsoft.com/office/drawing/2010/main" val="0"/>
              </a:ext>
            </a:extLst>
          </a:blip>
          <a:srcRect r="37657" b="50000"/>
          <a:stretch/>
        </p:blipFill>
        <p:spPr>
          <a:xfrm>
            <a:off x="1074275" y="265870"/>
            <a:ext cx="5217470" cy="3551120"/>
          </a:xfrm>
          <a:prstGeom prst="rect">
            <a:avLst/>
          </a:prstGeom>
        </p:spPr>
      </p:pic>
      <p:pic>
        <p:nvPicPr>
          <p:cNvPr id="5" name="Picture 4">
            <a:extLst>
              <a:ext uri="{FF2B5EF4-FFF2-40B4-BE49-F238E27FC236}">
                <a16:creationId xmlns="" xmlns:a16="http://schemas.microsoft.com/office/drawing/2014/main" id="{189D6CF4-A09E-45C3-9017-D8E191DB69FF}"/>
              </a:ext>
            </a:extLst>
          </p:cNvPr>
          <p:cNvPicPr/>
          <p:nvPr/>
        </p:nvPicPr>
        <p:blipFill rotWithShape="1">
          <a:blip r:embed="rId3">
            <a:extLst>
              <a:ext uri="{28A0092B-C50C-407E-A947-70E740481C1C}">
                <a14:useLocalDpi xmlns:a14="http://schemas.microsoft.com/office/drawing/2010/main" val="0"/>
              </a:ext>
            </a:extLst>
          </a:blip>
          <a:srcRect r="14824" b="54667"/>
          <a:stretch/>
        </p:blipFill>
        <p:spPr>
          <a:xfrm>
            <a:off x="6358855" y="360842"/>
            <a:ext cx="5217470" cy="3330313"/>
          </a:xfrm>
          <a:prstGeom prst="rect">
            <a:avLst/>
          </a:prstGeom>
        </p:spPr>
      </p:pic>
      <p:pic>
        <p:nvPicPr>
          <p:cNvPr id="6" name="Picture 5">
            <a:extLst>
              <a:ext uri="{FF2B5EF4-FFF2-40B4-BE49-F238E27FC236}">
                <a16:creationId xmlns="" xmlns:a16="http://schemas.microsoft.com/office/drawing/2014/main" id="{F0BB1616-1330-4267-BB4F-8287EFBEA3D7}"/>
              </a:ext>
            </a:extLst>
          </p:cNvPr>
          <p:cNvPicPr>
            <a:picLocks noChangeAspect="1"/>
          </p:cNvPicPr>
          <p:nvPr/>
        </p:nvPicPr>
        <p:blipFill rotWithShape="1">
          <a:blip r:embed="rId4">
            <a:extLst>
              <a:ext uri="{28A0092B-C50C-407E-A947-70E740481C1C}">
                <a14:useLocalDpi xmlns:a14="http://schemas.microsoft.com/office/drawing/2010/main" val="0"/>
              </a:ext>
            </a:extLst>
          </a:blip>
          <a:srcRect l="2741" t="16456" r="30694" b="38690"/>
          <a:stretch/>
        </p:blipFill>
        <p:spPr>
          <a:xfrm>
            <a:off x="1074275" y="3691155"/>
            <a:ext cx="5217470" cy="2900975"/>
          </a:xfrm>
          <a:prstGeom prst="rect">
            <a:avLst/>
          </a:prstGeom>
        </p:spPr>
      </p:pic>
      <p:pic>
        <p:nvPicPr>
          <p:cNvPr id="7" name="Picture 6">
            <a:extLst>
              <a:ext uri="{FF2B5EF4-FFF2-40B4-BE49-F238E27FC236}">
                <a16:creationId xmlns="" xmlns:a16="http://schemas.microsoft.com/office/drawing/2014/main" id="{F7A50C08-9034-482C-805A-1ECDDEAAF24F}"/>
              </a:ext>
            </a:extLst>
          </p:cNvPr>
          <p:cNvPicPr>
            <a:picLocks noChangeAspect="1"/>
          </p:cNvPicPr>
          <p:nvPr/>
        </p:nvPicPr>
        <p:blipFill rotWithShape="1">
          <a:blip r:embed="rId5">
            <a:extLst>
              <a:ext uri="{28A0092B-C50C-407E-A947-70E740481C1C}">
                <a14:useLocalDpi xmlns:a14="http://schemas.microsoft.com/office/drawing/2010/main" val="0"/>
              </a:ext>
            </a:extLst>
          </a:blip>
          <a:srcRect l="1918" t="20478" r="24285" b="38315"/>
          <a:stretch/>
        </p:blipFill>
        <p:spPr>
          <a:xfrm>
            <a:off x="6358855" y="3754073"/>
            <a:ext cx="5217470" cy="2838057"/>
          </a:xfrm>
          <a:prstGeom prst="rect">
            <a:avLst/>
          </a:prstGeom>
        </p:spPr>
      </p:pic>
      <p:sp>
        <p:nvSpPr>
          <p:cNvPr id="2" name="Footer Placeholder 1">
            <a:extLst>
              <a:ext uri="{FF2B5EF4-FFF2-40B4-BE49-F238E27FC236}">
                <a16:creationId xmlns="" xmlns:a16="http://schemas.microsoft.com/office/drawing/2014/main" id="{2DBFF314-1539-4598-AAE2-F3B02A849E0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8991434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212B24C-524A-470E-8BE2-6F6576671713}"/>
              </a:ext>
            </a:extLst>
          </p:cNvPr>
          <p:cNvSpPr>
            <a:spLocks noGrp="1"/>
          </p:cNvSpPr>
          <p:nvPr>
            <p:ph idx="1"/>
          </p:nvPr>
        </p:nvSpPr>
        <p:spPr>
          <a:xfrm>
            <a:off x="595618" y="461394"/>
            <a:ext cx="10758181" cy="5715569"/>
          </a:xfrm>
        </p:spPr>
        <p:txBody>
          <a:bodyPr/>
          <a:lstStyle/>
          <a:p>
            <a:pPr marL="0" indent="0" algn="just">
              <a:buNone/>
            </a:pPr>
            <a:r>
              <a:rPr lang="en-US" sz="2000" dirty="0">
                <a:latin typeface="Times New Roman" panose="02020603050405020304" pitchFamily="18" charset="0"/>
                <a:cs typeface="Times New Roman" panose="02020603050405020304" pitchFamily="18" charset="0"/>
              </a:rPr>
              <a:t>1. Find movies made after 1997</a:t>
            </a:r>
          </a:p>
          <a:p>
            <a:pPr algn="just"/>
            <a:r>
              <a:rPr lang="en-US" sz="2000" dirty="0">
                <a:latin typeface="Times New Roman" panose="02020603050405020304" pitchFamily="18" charset="0"/>
                <a:cs typeface="Times New Roman" panose="02020603050405020304" pitchFamily="18" charset="0"/>
              </a:rPr>
              <a:t>select * from movies where year &gt; 1997;</a:t>
            </a:r>
          </a:p>
          <a:p>
            <a:pPr algn="just"/>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2. Find movies made by Coen after 1980</a:t>
            </a:r>
          </a:p>
          <a:p>
            <a:r>
              <a:rPr lang="en-US" sz="2000" dirty="0">
                <a:latin typeface="Times New Roman" panose="02020603050405020304" pitchFamily="18" charset="0"/>
                <a:cs typeface="Times New Roman" panose="02020603050405020304" pitchFamily="18" charset="0"/>
              </a:rPr>
              <a:t>select * FROM movies where year &gt; 1980 and Director = "Coen";</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CA2EB477-72D3-44BD-8A41-06CD6FC1E0FC}"/>
              </a:ext>
            </a:extLst>
          </p:cNvPr>
          <p:cNvPicPr>
            <a:picLocks noChangeAspect="1"/>
          </p:cNvPicPr>
          <p:nvPr/>
        </p:nvPicPr>
        <p:blipFill rotWithShape="1">
          <a:blip r:embed="rId2">
            <a:extLst>
              <a:ext uri="{28A0092B-C50C-407E-A947-70E740481C1C}">
                <a14:useLocalDpi xmlns:a14="http://schemas.microsoft.com/office/drawing/2010/main" val="0"/>
              </a:ext>
            </a:extLst>
          </a:blip>
          <a:srcRect l="27196" t="37401" r="13933" b="36005"/>
          <a:stretch/>
        </p:blipFill>
        <p:spPr>
          <a:xfrm>
            <a:off x="838201" y="1317070"/>
            <a:ext cx="4194495" cy="1577131"/>
          </a:xfrm>
          <a:prstGeom prst="rect">
            <a:avLst/>
          </a:prstGeom>
        </p:spPr>
      </p:pic>
      <p:pic>
        <p:nvPicPr>
          <p:cNvPr id="5" name="Picture 4">
            <a:extLst>
              <a:ext uri="{FF2B5EF4-FFF2-40B4-BE49-F238E27FC236}">
                <a16:creationId xmlns="" xmlns:a16="http://schemas.microsoft.com/office/drawing/2014/main" id="{31B94E4B-8162-4EC3-B54D-DB36D6A3333B}"/>
              </a:ext>
            </a:extLst>
          </p:cNvPr>
          <p:cNvPicPr>
            <a:picLocks noChangeAspect="1"/>
          </p:cNvPicPr>
          <p:nvPr/>
        </p:nvPicPr>
        <p:blipFill rotWithShape="1">
          <a:blip r:embed="rId3">
            <a:extLst>
              <a:ext uri="{28A0092B-C50C-407E-A947-70E740481C1C}">
                <a14:useLocalDpi xmlns:a14="http://schemas.microsoft.com/office/drawing/2010/main" val="0"/>
              </a:ext>
            </a:extLst>
          </a:blip>
          <a:srcRect l="21042" t="20910" r="21409" b="53130"/>
          <a:stretch/>
        </p:blipFill>
        <p:spPr>
          <a:xfrm>
            <a:off x="838201" y="4139968"/>
            <a:ext cx="4194495" cy="1826135"/>
          </a:xfrm>
          <a:prstGeom prst="rect">
            <a:avLst/>
          </a:prstGeom>
        </p:spPr>
      </p:pic>
      <p:sp>
        <p:nvSpPr>
          <p:cNvPr id="2" name="Footer Placeholder 1">
            <a:extLst>
              <a:ext uri="{FF2B5EF4-FFF2-40B4-BE49-F238E27FC236}">
                <a16:creationId xmlns="" xmlns:a16="http://schemas.microsoft.com/office/drawing/2014/main" id="{4DD2C6C4-CF1E-4775-9B5B-74BB34A9F87B}"/>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938405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8B5788-1A43-4049-A1E7-DC67A4F96C90}"/>
              </a:ext>
            </a:extLst>
          </p:cNvPr>
          <p:cNvSpPr>
            <a:spLocks noGrp="1"/>
          </p:cNvSpPr>
          <p:nvPr>
            <p:ph type="title"/>
          </p:nvPr>
        </p:nvSpPr>
        <p:spPr>
          <a:xfrm>
            <a:off x="838200" y="365126"/>
            <a:ext cx="10515600" cy="607998"/>
          </a:xfrm>
        </p:spPr>
        <p:txBody>
          <a:bodyPr/>
          <a:lstStyle/>
          <a:p>
            <a:pPr algn="ctr"/>
            <a:r>
              <a:rPr lang="en-IN" sz="3200" dirty="0">
                <a:latin typeface="Times New Roman" panose="02020603050405020304" pitchFamily="18" charset="0"/>
                <a:cs typeface="Times New Roman" panose="02020603050405020304" pitchFamily="18" charset="0"/>
              </a:rPr>
              <a:t>Purpose of Database Systems </a:t>
            </a:r>
          </a:p>
        </p:txBody>
      </p:sp>
      <p:sp>
        <p:nvSpPr>
          <p:cNvPr id="3" name="Content Placeholder 2">
            <a:extLst>
              <a:ext uri="{FF2B5EF4-FFF2-40B4-BE49-F238E27FC236}">
                <a16:creationId xmlns="" xmlns:a16="http://schemas.microsoft.com/office/drawing/2014/main" id="{6089721E-5129-4ECD-BFCF-7833B5AF9C52}"/>
              </a:ext>
            </a:extLst>
          </p:cNvPr>
          <p:cNvSpPr>
            <a:spLocks noGrp="1"/>
          </p:cNvSpPr>
          <p:nvPr>
            <p:ph idx="1"/>
          </p:nvPr>
        </p:nvSpPr>
        <p:spPr>
          <a:xfrm>
            <a:off x="352337" y="973124"/>
            <a:ext cx="11677475" cy="5444454"/>
          </a:xfrm>
        </p:spPr>
        <p:txBody>
          <a:bodyPr>
            <a:normAutofit fontScale="92500" lnSpcReduction="10000"/>
          </a:bodyPr>
          <a:lstStyle/>
          <a:p>
            <a:pPr marL="0" indent="0" algn="just">
              <a:buNone/>
            </a:pPr>
            <a:r>
              <a:rPr lang="en-IN" sz="2000" b="1" dirty="0">
                <a:solidFill>
                  <a:srgbClr val="0070C0"/>
                </a:solidFill>
                <a:latin typeface="Times New Roman" panose="02020603050405020304" pitchFamily="18" charset="0"/>
                <a:cs typeface="Times New Roman" panose="02020603050405020304" pitchFamily="18" charset="0"/>
              </a:rPr>
              <a:t>File-processing system</a:t>
            </a:r>
          </a:p>
          <a:p>
            <a:pPr algn="just"/>
            <a:r>
              <a:rPr lang="en-US" sz="2000" dirty="0">
                <a:latin typeface="Times New Roman" panose="02020603050405020304" pitchFamily="18" charset="0"/>
                <a:cs typeface="Times New Roman" panose="02020603050405020304" pitchFamily="18" charset="0"/>
              </a:rPr>
              <a:t>Supported by a conventional operating system. </a:t>
            </a:r>
          </a:p>
          <a:p>
            <a:pPr algn="just"/>
            <a:r>
              <a:rPr lang="en-US" sz="2000" dirty="0">
                <a:latin typeface="Times New Roman" panose="02020603050405020304" pitchFamily="18" charset="0"/>
                <a:cs typeface="Times New Roman" panose="02020603050405020304" pitchFamily="18" charset="0"/>
              </a:rPr>
              <a:t>The system stores permanent records in various files, and it needs different application programs to extract records from, and add records to, the appropriate files. </a:t>
            </a:r>
          </a:p>
          <a:p>
            <a:pPr algn="just"/>
            <a:r>
              <a:rPr lang="en-US" sz="2000" dirty="0">
                <a:latin typeface="Times New Roman" panose="02020603050405020304" pitchFamily="18" charset="0"/>
                <a:cs typeface="Times New Roman" panose="02020603050405020304" pitchFamily="18" charset="0"/>
              </a:rPr>
              <a:t>Before database management systems (DBMSs) were introduced, organizations usually stored information in such systems.</a:t>
            </a:r>
          </a:p>
          <a:p>
            <a:pPr marL="0" indent="0" algn="just">
              <a:buNone/>
            </a:pPr>
            <a:endParaRPr lang="en-US" sz="2000" b="1" dirty="0">
              <a:solidFill>
                <a:srgbClr val="0070C0"/>
              </a:solidFill>
              <a:latin typeface="Times New Roman" panose="02020603050405020304" pitchFamily="18" charset="0"/>
              <a:cs typeface="Times New Roman" panose="02020603050405020304" pitchFamily="18" charset="0"/>
            </a:endParaRPr>
          </a:p>
          <a:p>
            <a:pPr marL="0" indent="0" algn="just">
              <a:buNone/>
            </a:pPr>
            <a:r>
              <a:rPr lang="en-US" sz="2000" b="1" dirty="0">
                <a:solidFill>
                  <a:srgbClr val="0070C0"/>
                </a:solidFill>
                <a:latin typeface="Times New Roman" panose="02020603050405020304" pitchFamily="18" charset="0"/>
                <a:cs typeface="Times New Roman" panose="02020603050405020304" pitchFamily="18" charset="0"/>
              </a:rPr>
              <a:t>Disadvantage</a:t>
            </a:r>
          </a:p>
          <a:p>
            <a:pPr marL="0" indent="0" algn="just">
              <a:buNone/>
            </a:pPr>
            <a:r>
              <a:rPr lang="en-IN" sz="2000" b="1" dirty="0">
                <a:latin typeface="Times New Roman" panose="02020603050405020304" pitchFamily="18" charset="0"/>
                <a:cs typeface="Times New Roman" panose="02020603050405020304" pitchFamily="18" charset="0"/>
              </a:rPr>
              <a:t>Data redundancy:</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Multiple file formats, duplication of information in different files.</a:t>
            </a:r>
          </a:p>
          <a:p>
            <a:pPr algn="just"/>
            <a:r>
              <a:rPr lang="en-US" sz="2000" b="1" dirty="0">
                <a:solidFill>
                  <a:srgbClr val="C00000"/>
                </a:solidFill>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Student has a double major (music and mathematics) the address and telephone number of that student may appear in a file that consists of student records of students in the Music department and in a file that consists of student records of students in the Mathematics department.</a:t>
            </a:r>
          </a:p>
          <a:p>
            <a:pPr algn="just"/>
            <a:r>
              <a:rPr lang="en-US" sz="2000" dirty="0">
                <a:latin typeface="Times New Roman" panose="02020603050405020304" pitchFamily="18" charset="0"/>
                <a:cs typeface="Times New Roman" panose="02020603050405020304" pitchFamily="18" charset="0"/>
              </a:rPr>
              <a:t>This redundancy leads to </a:t>
            </a:r>
            <a:r>
              <a:rPr lang="en-US" sz="2000" b="1" dirty="0">
                <a:latin typeface="Times New Roman" panose="02020603050405020304" pitchFamily="18" charset="0"/>
                <a:cs typeface="Times New Roman" panose="02020603050405020304" pitchFamily="18" charset="0"/>
              </a:rPr>
              <a:t>higher storage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access cost</a:t>
            </a:r>
            <a:r>
              <a:rPr lang="en-US" sz="2000" dirty="0">
                <a:latin typeface="Times New Roman" panose="02020603050405020304" pitchFamily="18" charset="0"/>
                <a:cs typeface="Times New Roman" panose="02020603050405020304" pitchFamily="18" charset="0"/>
              </a:rPr>
              <a:t>.</a:t>
            </a:r>
          </a:p>
          <a:p>
            <a:pPr algn="just">
              <a:lnSpc>
                <a:spcPct val="100000"/>
              </a:lnSpc>
            </a:pPr>
            <a:endParaRPr lang="en-IN" sz="2000" b="1" dirty="0">
              <a:latin typeface="Times New Roman" panose="02020603050405020304" pitchFamily="18" charset="0"/>
              <a:cs typeface="Times New Roman" panose="02020603050405020304" pitchFamily="18" charset="0"/>
            </a:endParaRPr>
          </a:p>
          <a:p>
            <a:pPr marL="0" indent="0" algn="just">
              <a:lnSpc>
                <a:spcPct val="100000"/>
              </a:lnSpc>
              <a:buNone/>
            </a:pPr>
            <a:r>
              <a:rPr lang="en-IN" sz="2000" b="1" dirty="0">
                <a:latin typeface="Times New Roman" panose="02020603050405020304" pitchFamily="18" charset="0"/>
                <a:cs typeface="Times New Roman" panose="02020603050405020304" pitchFamily="18" charset="0"/>
              </a:rPr>
              <a:t>Data</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inconsistency: </a:t>
            </a:r>
            <a:r>
              <a:rPr lang="en-US" sz="2000" dirty="0">
                <a:latin typeface="Times New Roman" panose="02020603050405020304" pitchFamily="18" charset="0"/>
                <a:cs typeface="Times New Roman" panose="02020603050405020304" pitchFamily="18" charset="0"/>
              </a:rPr>
              <a:t>The various copies of the same data may no longer agree.</a:t>
            </a:r>
          </a:p>
          <a:p>
            <a:pPr algn="just"/>
            <a:r>
              <a:rPr lang="en-US" sz="2000" b="1" dirty="0">
                <a:solidFill>
                  <a:srgbClr val="C00000"/>
                </a:solidFill>
                <a:latin typeface="Times New Roman" panose="02020603050405020304" pitchFamily="18" charset="0"/>
                <a:cs typeface="Times New Roman" panose="02020603050405020304" pitchFamily="18" charset="0"/>
              </a:rPr>
              <a:t>E.g.:  </a:t>
            </a:r>
            <a:r>
              <a:rPr lang="en-US" sz="2000" dirty="0">
                <a:latin typeface="Times New Roman" panose="02020603050405020304" pitchFamily="18" charset="0"/>
                <a:cs typeface="Times New Roman" panose="02020603050405020304" pitchFamily="18" charset="0"/>
              </a:rPr>
              <a:t>A changed student address may be reflected in the Music department records but not elsewhere in the system.</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8B92F6B7-04EA-4782-9BAC-C36A9C139197}"/>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5200014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E9A7079-1F6C-40AD-9AD9-D61F0F7D6F4B}"/>
              </a:ext>
            </a:extLst>
          </p:cNvPr>
          <p:cNvSpPr>
            <a:spLocks noGrp="1"/>
          </p:cNvSpPr>
          <p:nvPr>
            <p:ph idx="1"/>
          </p:nvPr>
        </p:nvSpPr>
        <p:spPr>
          <a:xfrm>
            <a:off x="713064" y="335560"/>
            <a:ext cx="10640735" cy="5841403"/>
          </a:xfrm>
        </p:spPr>
        <p:txBody>
          <a:bodyPr/>
          <a:lstStyle/>
          <a:p>
            <a:pPr marL="0" indent="0">
              <a:buNone/>
            </a:pPr>
            <a:r>
              <a:rPr lang="en-US" sz="2000" dirty="0">
                <a:latin typeface="Times New Roman" panose="02020603050405020304" pitchFamily="18" charset="0"/>
                <a:cs typeface="Times New Roman" panose="02020603050405020304" pitchFamily="18" charset="0"/>
              </a:rPr>
              <a:t>3. Find all movies and their ratings</a:t>
            </a:r>
          </a:p>
          <a:p>
            <a:r>
              <a:rPr lang="en-US" sz="2000" dirty="0">
                <a:latin typeface="Times New Roman" panose="02020603050405020304" pitchFamily="18" charset="0"/>
                <a:cs typeface="Times New Roman" panose="02020603050405020304" pitchFamily="18" charset="0"/>
              </a:rPr>
              <a:t>SELECT </a:t>
            </a:r>
            <a:r>
              <a:rPr lang="en-US" sz="2000" dirty="0" err="1">
                <a:latin typeface="Times New Roman" panose="02020603050405020304" pitchFamily="18" charset="0"/>
                <a:cs typeface="Times New Roman" panose="02020603050405020304" pitchFamily="18" charset="0"/>
              </a:rPr>
              <a:t>Title,Rating</a:t>
            </a:r>
            <a:r>
              <a:rPr lang="en-US" sz="2000" dirty="0">
                <a:latin typeface="Times New Roman" panose="02020603050405020304" pitchFamily="18" charset="0"/>
                <a:cs typeface="Times New Roman" panose="02020603050405020304" pitchFamily="18" charset="0"/>
              </a:rPr>
              <a:t>  FROM movies;</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4. Find all actors and directors</a:t>
            </a:r>
          </a:p>
          <a:p>
            <a:r>
              <a:rPr lang="en-US" sz="2000" dirty="0">
                <a:latin typeface="Times New Roman" panose="02020603050405020304" pitchFamily="18" charset="0"/>
                <a:cs typeface="Times New Roman" panose="02020603050405020304" pitchFamily="18" charset="0"/>
              </a:rPr>
              <a:t>SELECT Actor from Actors UNION SELECT Director from Director;</a:t>
            </a:r>
          </a:p>
          <a:p>
            <a:endParaRPr lang="en-US" dirty="0"/>
          </a:p>
          <a:p>
            <a:endParaRPr lang="en-IN" dirty="0"/>
          </a:p>
        </p:txBody>
      </p:sp>
      <p:pic>
        <p:nvPicPr>
          <p:cNvPr id="5" name="Picture 4">
            <a:extLst>
              <a:ext uri="{FF2B5EF4-FFF2-40B4-BE49-F238E27FC236}">
                <a16:creationId xmlns="" xmlns:a16="http://schemas.microsoft.com/office/drawing/2014/main" id="{D92DF406-3896-472B-B550-27F7DC0F9854}"/>
              </a:ext>
            </a:extLst>
          </p:cNvPr>
          <p:cNvPicPr>
            <a:picLocks noChangeAspect="1"/>
          </p:cNvPicPr>
          <p:nvPr/>
        </p:nvPicPr>
        <p:blipFill rotWithShape="1">
          <a:blip r:embed="rId2">
            <a:extLst>
              <a:ext uri="{28A0092B-C50C-407E-A947-70E740481C1C}">
                <a14:useLocalDpi xmlns:a14="http://schemas.microsoft.com/office/drawing/2010/main" val="0"/>
              </a:ext>
            </a:extLst>
          </a:blip>
          <a:srcRect l="25162" t="28369" r="25702" b="20915"/>
          <a:stretch/>
        </p:blipFill>
        <p:spPr>
          <a:xfrm>
            <a:off x="838201" y="1216403"/>
            <a:ext cx="4690144" cy="1921080"/>
          </a:xfrm>
          <a:prstGeom prst="rect">
            <a:avLst/>
          </a:prstGeom>
        </p:spPr>
      </p:pic>
      <p:pic>
        <p:nvPicPr>
          <p:cNvPr id="8" name="Picture 7">
            <a:extLst>
              <a:ext uri="{FF2B5EF4-FFF2-40B4-BE49-F238E27FC236}">
                <a16:creationId xmlns="" xmlns:a16="http://schemas.microsoft.com/office/drawing/2014/main" id="{60812F87-D039-4E5A-91CA-C492997C92A4}"/>
              </a:ext>
            </a:extLst>
          </p:cNvPr>
          <p:cNvPicPr>
            <a:picLocks noChangeAspect="1"/>
          </p:cNvPicPr>
          <p:nvPr/>
        </p:nvPicPr>
        <p:blipFill rotWithShape="1">
          <a:blip r:embed="rId3">
            <a:extLst>
              <a:ext uri="{28A0092B-C50C-407E-A947-70E740481C1C}">
                <a14:useLocalDpi xmlns:a14="http://schemas.microsoft.com/office/drawing/2010/main" val="0"/>
              </a:ext>
            </a:extLst>
          </a:blip>
          <a:srcRect l="29527" t="38834" r="12753" b="16308"/>
          <a:stretch/>
        </p:blipFill>
        <p:spPr>
          <a:xfrm>
            <a:off x="838201" y="4320330"/>
            <a:ext cx="4690144" cy="2265028"/>
          </a:xfrm>
          <a:prstGeom prst="rect">
            <a:avLst/>
          </a:prstGeom>
        </p:spPr>
      </p:pic>
      <p:sp>
        <p:nvSpPr>
          <p:cNvPr id="2" name="Footer Placeholder 1">
            <a:extLst>
              <a:ext uri="{FF2B5EF4-FFF2-40B4-BE49-F238E27FC236}">
                <a16:creationId xmlns="" xmlns:a16="http://schemas.microsoft.com/office/drawing/2014/main" id="{D61C42EE-65B2-439A-8E1D-4CE65126AEE4}"/>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40994471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051137E-0364-4A86-95BE-209757432960}"/>
              </a:ext>
            </a:extLst>
          </p:cNvPr>
          <p:cNvSpPr>
            <a:spLocks noGrp="1"/>
          </p:cNvSpPr>
          <p:nvPr>
            <p:ph idx="1"/>
          </p:nvPr>
        </p:nvSpPr>
        <p:spPr>
          <a:xfrm>
            <a:off x="838200" y="553673"/>
            <a:ext cx="10515600" cy="5623290"/>
          </a:xfrm>
        </p:spPr>
        <p:txBody>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5. Find Coen’s movies with McDormand</a:t>
            </a:r>
          </a:p>
          <a:p>
            <a:r>
              <a:rPr lang="en-US" sz="2000" dirty="0">
                <a:latin typeface="Times New Roman" panose="02020603050405020304" pitchFamily="18" charset="0"/>
                <a:cs typeface="Times New Roman" panose="02020603050405020304" pitchFamily="18" charset="0"/>
              </a:rPr>
              <a:t>SELECT Title from Acts WHERE Actor="McDormand" INTERSECT SELECT Title from movies WHERE Director = "Coen";</a:t>
            </a:r>
          </a:p>
          <a:p>
            <a:endParaRPr lang="en-US" sz="2000" dirty="0">
              <a:latin typeface="Times New Roman" panose="02020603050405020304" pitchFamily="18" charset="0"/>
              <a:cs typeface="Times New Roman" panose="02020603050405020304" pitchFamily="18" charset="0"/>
            </a:endParaRPr>
          </a:p>
          <a:p>
            <a:endParaRPr lang="en-US" dirty="0"/>
          </a:p>
          <a:p>
            <a:endParaRPr lang="en-IN" dirty="0"/>
          </a:p>
        </p:txBody>
      </p:sp>
      <p:pic>
        <p:nvPicPr>
          <p:cNvPr id="4" name="Picture 3">
            <a:extLst>
              <a:ext uri="{FF2B5EF4-FFF2-40B4-BE49-F238E27FC236}">
                <a16:creationId xmlns="" xmlns:a16="http://schemas.microsoft.com/office/drawing/2014/main" id="{EB1E6691-01EB-4E52-8210-C58A98A5FA70}"/>
              </a:ext>
            </a:extLst>
          </p:cNvPr>
          <p:cNvPicPr>
            <a:picLocks noChangeAspect="1"/>
          </p:cNvPicPr>
          <p:nvPr/>
        </p:nvPicPr>
        <p:blipFill rotWithShape="1">
          <a:blip r:embed="rId2">
            <a:extLst>
              <a:ext uri="{28A0092B-C50C-407E-A947-70E740481C1C}">
                <a14:useLocalDpi xmlns:a14="http://schemas.microsoft.com/office/drawing/2010/main" val="0"/>
              </a:ext>
            </a:extLst>
          </a:blip>
          <a:srcRect l="20729" t="22945" r="4663" b="45190"/>
          <a:stretch/>
        </p:blipFill>
        <p:spPr>
          <a:xfrm>
            <a:off x="838200" y="2271319"/>
            <a:ext cx="6240709" cy="1702965"/>
          </a:xfrm>
          <a:prstGeom prst="rect">
            <a:avLst/>
          </a:prstGeom>
        </p:spPr>
      </p:pic>
      <p:sp>
        <p:nvSpPr>
          <p:cNvPr id="2" name="Footer Placeholder 1">
            <a:extLst>
              <a:ext uri="{FF2B5EF4-FFF2-40B4-BE49-F238E27FC236}">
                <a16:creationId xmlns="" xmlns:a16="http://schemas.microsoft.com/office/drawing/2014/main" id="{DD31CA64-5DFE-4BD8-9100-EB5358BE6B8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42513297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B23468-541F-49BD-A5A5-1F7EE54782C9}"/>
              </a:ext>
            </a:extLst>
          </p:cNvPr>
          <p:cNvSpPr>
            <a:spLocks noGrp="1"/>
          </p:cNvSpPr>
          <p:nvPr>
            <p:ph type="title"/>
          </p:nvPr>
        </p:nvSpPr>
        <p:spPr>
          <a:xfrm>
            <a:off x="838200" y="365126"/>
            <a:ext cx="10515600" cy="658332"/>
          </a:xfrm>
        </p:spPr>
        <p:txBody>
          <a:bodyPr>
            <a:normAutofit/>
          </a:bodyPr>
          <a:lstStyle/>
          <a:p>
            <a:pPr algn="ctr"/>
            <a:r>
              <a:rPr lang="en-IN" sz="3200" dirty="0">
                <a:latin typeface="Times New Roman" panose="02020603050405020304" pitchFamily="18" charset="0"/>
                <a:cs typeface="Times New Roman" panose="02020603050405020304" pitchFamily="18" charset="0"/>
              </a:rPr>
              <a:t>Distinct</a:t>
            </a:r>
          </a:p>
        </p:txBody>
      </p:sp>
      <p:sp>
        <p:nvSpPr>
          <p:cNvPr id="3" name="Content Placeholder 2">
            <a:extLst>
              <a:ext uri="{FF2B5EF4-FFF2-40B4-BE49-F238E27FC236}">
                <a16:creationId xmlns="" xmlns:a16="http://schemas.microsoft.com/office/drawing/2014/main" id="{9CD89427-7FEE-423F-9D3E-0722D9224883}"/>
              </a:ext>
            </a:extLst>
          </p:cNvPr>
          <p:cNvSpPr>
            <a:spLocks noGrp="1"/>
          </p:cNvSpPr>
          <p:nvPr>
            <p:ph idx="1"/>
          </p:nvPr>
        </p:nvSpPr>
        <p:spPr>
          <a:xfrm>
            <a:off x="5259196" y="1098958"/>
            <a:ext cx="6779005" cy="5078005"/>
          </a:xfrm>
        </p:spPr>
        <p:txBody>
          <a:bodyPr>
            <a:norm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The SELECT DISTINCT statement is used to return only distinct (different) values.</a:t>
            </a:r>
          </a:p>
          <a:p>
            <a:pPr algn="just"/>
            <a:r>
              <a:rPr lang="en-US" sz="2000" dirty="0">
                <a:solidFill>
                  <a:srgbClr val="000000"/>
                </a:solidFill>
                <a:latin typeface="Times New Roman" panose="02020603050405020304" pitchFamily="18" charset="0"/>
                <a:cs typeface="Times New Roman" panose="02020603050405020304" pitchFamily="18" charset="0"/>
              </a:rPr>
              <a:t>Inside a table, a column often contains many duplicate values; and sometimes you only want to list the different (distinct) values.</a:t>
            </a:r>
          </a:p>
          <a:p>
            <a:pPr marL="0" indent="0" algn="ctr">
              <a:buNone/>
            </a:pPr>
            <a:r>
              <a:rPr lang="en-US" sz="2000" dirty="0">
                <a:solidFill>
                  <a:srgbClr val="C00000"/>
                </a:solidFill>
                <a:latin typeface="Times New Roman" panose="02020603050405020304" pitchFamily="18" charset="0"/>
                <a:cs typeface="Times New Roman" panose="02020603050405020304" pitchFamily="18" charset="0"/>
              </a:rPr>
              <a:t>   SELECT DISTINCT column1, column2, ... FROM </a:t>
            </a:r>
            <a:r>
              <a:rPr lang="en-US" sz="2000" dirty="0" err="1">
                <a:solidFill>
                  <a:srgbClr val="C00000"/>
                </a:solidFill>
                <a:latin typeface="Times New Roman" panose="02020603050405020304" pitchFamily="18" charset="0"/>
                <a:cs typeface="Times New Roman" panose="02020603050405020304" pitchFamily="18" charset="0"/>
              </a:rPr>
              <a:t>table_name</a:t>
            </a:r>
            <a:r>
              <a:rPr lang="en-US" sz="2000" dirty="0">
                <a:solidFill>
                  <a:srgbClr val="C00000"/>
                </a:solidFill>
                <a:latin typeface="Times New Roman" panose="02020603050405020304" pitchFamily="18" charset="0"/>
                <a:cs typeface="Times New Roman" panose="02020603050405020304" pitchFamily="18" charset="0"/>
              </a:rPr>
              <a:t>;</a:t>
            </a:r>
          </a:p>
          <a:p>
            <a:pPr marL="0" indent="0" algn="ctr">
              <a:buNone/>
            </a:pPr>
            <a:r>
              <a:rPr lang="en-IN" sz="2000" dirty="0">
                <a:solidFill>
                  <a:srgbClr val="00B050"/>
                </a:solidFill>
                <a:latin typeface="Times New Roman" panose="02020603050405020304" pitchFamily="18" charset="0"/>
                <a:cs typeface="Times New Roman" panose="02020603050405020304" pitchFamily="18" charset="0"/>
              </a:rPr>
              <a:t>SELECT DISTINCT name from Student;</a:t>
            </a:r>
          </a:p>
          <a:p>
            <a:pPr algn="just"/>
            <a:endParaRPr lang="en-IN" sz="2000"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C0111ADF-65B0-4E4E-B4DF-3D674CCC8A88}"/>
              </a:ext>
            </a:extLst>
          </p:cNvPr>
          <p:cNvPicPr>
            <a:picLocks noChangeAspect="1"/>
          </p:cNvPicPr>
          <p:nvPr/>
        </p:nvPicPr>
        <p:blipFill rotWithShape="1">
          <a:blip r:embed="rId2">
            <a:extLst>
              <a:ext uri="{28A0092B-C50C-407E-A947-70E740481C1C}">
                <a14:useLocalDpi xmlns:a14="http://schemas.microsoft.com/office/drawing/2010/main" val="0"/>
              </a:ext>
            </a:extLst>
          </a:blip>
          <a:srcRect l="16106" t="19304" r="2489" b="14746"/>
          <a:stretch/>
        </p:blipFill>
        <p:spPr>
          <a:xfrm>
            <a:off x="496002" y="1023458"/>
            <a:ext cx="4763194" cy="4001547"/>
          </a:xfrm>
          <a:prstGeom prst="rect">
            <a:avLst/>
          </a:prstGeom>
        </p:spPr>
      </p:pic>
      <p:pic>
        <p:nvPicPr>
          <p:cNvPr id="9" name="Picture 8">
            <a:extLst>
              <a:ext uri="{FF2B5EF4-FFF2-40B4-BE49-F238E27FC236}">
                <a16:creationId xmlns="" xmlns:a16="http://schemas.microsoft.com/office/drawing/2014/main" id="{B7A1E140-7F15-461F-BC20-875C48A0E160}"/>
              </a:ext>
            </a:extLst>
          </p:cNvPr>
          <p:cNvPicPr>
            <a:picLocks noChangeAspect="1"/>
          </p:cNvPicPr>
          <p:nvPr/>
        </p:nvPicPr>
        <p:blipFill rotWithShape="1">
          <a:blip r:embed="rId3">
            <a:extLst>
              <a:ext uri="{28A0092B-C50C-407E-A947-70E740481C1C}">
                <a14:useLocalDpi xmlns:a14="http://schemas.microsoft.com/office/drawing/2010/main" val="0"/>
              </a:ext>
            </a:extLst>
          </a:blip>
          <a:srcRect l="28253" t="13258" r="34253" b="11349"/>
          <a:stretch/>
        </p:blipFill>
        <p:spPr>
          <a:xfrm>
            <a:off x="6417577" y="3822627"/>
            <a:ext cx="3514987" cy="2799169"/>
          </a:xfrm>
          <a:prstGeom prst="rect">
            <a:avLst/>
          </a:prstGeom>
        </p:spPr>
      </p:pic>
      <p:sp>
        <p:nvSpPr>
          <p:cNvPr id="5" name="Footer Placeholder 4">
            <a:extLst>
              <a:ext uri="{FF2B5EF4-FFF2-40B4-BE49-F238E27FC236}">
                <a16:creationId xmlns="" xmlns:a16="http://schemas.microsoft.com/office/drawing/2014/main" id="{BB9A4782-E02E-44F2-A24B-A8365FF6558A}"/>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2980416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FDCE20-A783-44E9-B100-8F88006424E9}"/>
              </a:ext>
            </a:extLst>
          </p:cNvPr>
          <p:cNvSpPr>
            <a:spLocks noGrp="1"/>
          </p:cNvSpPr>
          <p:nvPr>
            <p:ph type="title"/>
          </p:nvPr>
        </p:nvSpPr>
        <p:spPr>
          <a:xfrm>
            <a:off x="838200" y="365125"/>
            <a:ext cx="10515600" cy="633165"/>
          </a:xfrm>
        </p:spPr>
        <p:txBody>
          <a:bodyPr>
            <a:normAutofit/>
          </a:bodyPr>
          <a:lstStyle/>
          <a:p>
            <a:pPr algn="ctr"/>
            <a:r>
              <a:rPr lang="en-IN" sz="3600" dirty="0">
                <a:latin typeface="Times New Roman" panose="02020603050405020304" pitchFamily="18" charset="0"/>
                <a:cs typeface="Times New Roman" panose="02020603050405020304" pitchFamily="18" charset="0"/>
              </a:rPr>
              <a:t>Not Operator</a:t>
            </a:r>
          </a:p>
        </p:txBody>
      </p:sp>
      <p:sp>
        <p:nvSpPr>
          <p:cNvPr id="3" name="Content Placeholder 2">
            <a:extLst>
              <a:ext uri="{FF2B5EF4-FFF2-40B4-BE49-F238E27FC236}">
                <a16:creationId xmlns="" xmlns:a16="http://schemas.microsoft.com/office/drawing/2014/main" id="{8566E75C-E370-4837-B05D-17659644AF01}"/>
              </a:ext>
            </a:extLst>
          </p:cNvPr>
          <p:cNvSpPr>
            <a:spLocks noGrp="1"/>
          </p:cNvSpPr>
          <p:nvPr>
            <p:ph idx="1"/>
          </p:nvPr>
        </p:nvSpPr>
        <p:spPr>
          <a:xfrm>
            <a:off x="838200" y="1166070"/>
            <a:ext cx="10515600" cy="5010893"/>
          </a:xfrm>
        </p:spPr>
        <p:txBody>
          <a:bodyPr>
            <a:norm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The NOT operator displays a record if the condition(s) is NOT TRUE.</a:t>
            </a:r>
          </a:p>
          <a:p>
            <a:r>
              <a:rPr lang="en-US" sz="2000" dirty="0">
                <a:solidFill>
                  <a:srgbClr val="000000"/>
                </a:solidFill>
                <a:latin typeface="Times New Roman" panose="02020603050405020304" pitchFamily="18" charset="0"/>
                <a:cs typeface="Times New Roman" panose="02020603050405020304" pitchFamily="18" charset="0"/>
              </a:rPr>
              <a:t>SELECT column1, column2, ... FROM </a:t>
            </a:r>
            <a:r>
              <a:rPr lang="en-US" sz="2000" dirty="0" err="1">
                <a:solidFill>
                  <a:srgbClr val="000000"/>
                </a:solidFill>
                <a:latin typeface="Times New Roman" panose="02020603050405020304" pitchFamily="18" charset="0"/>
                <a:cs typeface="Times New Roman" panose="02020603050405020304" pitchFamily="18" charset="0"/>
              </a:rPr>
              <a:t>table_name</a:t>
            </a:r>
            <a:r>
              <a:rPr lang="en-US" sz="2000" dirty="0">
                <a:solidFill>
                  <a:srgbClr val="000000"/>
                </a:solidFill>
                <a:latin typeface="Times New Roman" panose="02020603050405020304" pitchFamily="18" charset="0"/>
                <a:cs typeface="Times New Roman" panose="02020603050405020304" pitchFamily="18" charset="0"/>
              </a:rPr>
              <a:t> WHERE NOT condition;</a:t>
            </a:r>
          </a:p>
          <a:p>
            <a:r>
              <a:rPr lang="en-US" sz="2000" dirty="0">
                <a:solidFill>
                  <a:srgbClr val="000000"/>
                </a:solidFill>
                <a:latin typeface="Times New Roman" panose="02020603050405020304" pitchFamily="18" charset="0"/>
                <a:cs typeface="Times New Roman" panose="02020603050405020304" pitchFamily="18" charset="0"/>
              </a:rPr>
              <a:t>SELECT * FROM Student WHERE NOT name ='Alice' AND NOT name ='Sam';</a:t>
            </a:r>
            <a:endParaRPr lang="en-IN" sz="2000"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0D8D488F-2FB0-4FFF-A856-934EFC8B156F}"/>
              </a:ext>
            </a:extLst>
          </p:cNvPr>
          <p:cNvPicPr>
            <a:picLocks noChangeAspect="1"/>
          </p:cNvPicPr>
          <p:nvPr/>
        </p:nvPicPr>
        <p:blipFill rotWithShape="1">
          <a:blip r:embed="rId2">
            <a:extLst>
              <a:ext uri="{28A0092B-C50C-407E-A947-70E740481C1C}">
                <a14:useLocalDpi xmlns:a14="http://schemas.microsoft.com/office/drawing/2010/main" val="0"/>
              </a:ext>
            </a:extLst>
          </a:blip>
          <a:srcRect l="16136" t="25784" r="4421" b="29232"/>
          <a:stretch/>
        </p:blipFill>
        <p:spPr>
          <a:xfrm>
            <a:off x="1751889" y="2580830"/>
            <a:ext cx="8212507" cy="2999574"/>
          </a:xfrm>
          <a:prstGeom prst="rect">
            <a:avLst/>
          </a:prstGeom>
        </p:spPr>
      </p:pic>
      <p:sp>
        <p:nvSpPr>
          <p:cNvPr id="5" name="Footer Placeholder 4">
            <a:extLst>
              <a:ext uri="{FF2B5EF4-FFF2-40B4-BE49-F238E27FC236}">
                <a16:creationId xmlns="" xmlns:a16="http://schemas.microsoft.com/office/drawing/2014/main" id="{9A231556-5BB2-48E8-A966-BEDA0FBB9DFC}"/>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9517201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AEE989-4213-4546-ADFE-B75A7BB5461D}"/>
              </a:ext>
            </a:extLst>
          </p:cNvPr>
          <p:cNvSpPr>
            <a:spLocks noGrp="1"/>
          </p:cNvSpPr>
          <p:nvPr>
            <p:ph type="title"/>
          </p:nvPr>
        </p:nvSpPr>
        <p:spPr>
          <a:xfrm>
            <a:off x="838200" y="366449"/>
            <a:ext cx="10515600" cy="629176"/>
          </a:xfrm>
        </p:spPr>
        <p:txBody>
          <a:bodyPr>
            <a:normAutofit fontScale="90000"/>
          </a:bodyPr>
          <a:lstStyle/>
          <a:p>
            <a:pPr algn="ctr"/>
            <a:r>
              <a:rPr lang="en-IN" sz="3600" b="0" i="0" dirty="0">
                <a:solidFill>
                  <a:srgbClr val="000000"/>
                </a:solidFill>
                <a:effectLst/>
                <a:latin typeface="Times New Roman" panose="02020603050405020304" pitchFamily="18" charset="0"/>
                <a:cs typeface="Times New Roman" panose="02020603050405020304" pitchFamily="18" charset="0"/>
              </a:rPr>
              <a:t>NULL Value</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3DB99ECA-C642-4F41-ABB9-14BCFA669CB6}"/>
              </a:ext>
            </a:extLst>
          </p:cNvPr>
          <p:cNvSpPr>
            <a:spLocks noGrp="1"/>
          </p:cNvSpPr>
          <p:nvPr>
            <p:ph idx="1"/>
          </p:nvPr>
        </p:nvSpPr>
        <p:spPr>
          <a:xfrm>
            <a:off x="838200" y="838899"/>
            <a:ext cx="10515600" cy="5338064"/>
          </a:xfrm>
        </p:spPr>
        <p:txBody>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A field with a NULL value is a field with no value.</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If a field in a table is optional, it is possible to insert a new record or update a record without adding a value to this field. Then, the field will be saved with a NULL value.</a:t>
            </a:r>
          </a:p>
          <a:p>
            <a:pPr algn="just"/>
            <a:r>
              <a:rPr lang="en-US" sz="2000" dirty="0">
                <a:solidFill>
                  <a:srgbClr val="000000"/>
                </a:solidFill>
                <a:latin typeface="Times New Roman" panose="02020603050405020304" pitchFamily="18" charset="0"/>
                <a:cs typeface="Times New Roman" panose="02020603050405020304" pitchFamily="18" charset="0"/>
              </a:rPr>
              <a:t>A NULL value is different from a zero value or a field that contains spaces. A field with a NULL value is one that has been left blank during record creation.</a:t>
            </a:r>
          </a:p>
          <a:p>
            <a:pPr algn="l"/>
            <a:r>
              <a:rPr lang="en-US" sz="2000" dirty="0">
                <a:solidFill>
                  <a:srgbClr val="000000"/>
                </a:solidFill>
                <a:latin typeface="Times New Roman" panose="02020603050405020304" pitchFamily="18" charset="0"/>
                <a:cs typeface="Times New Roman" panose="02020603050405020304" pitchFamily="18" charset="0"/>
              </a:rPr>
              <a:t>It is not possible to test for NULL values with comparison operators, such as =, &lt;, or &lt;&gt;.</a:t>
            </a:r>
          </a:p>
          <a:p>
            <a:pPr algn="l"/>
            <a:r>
              <a:rPr lang="en-US" sz="2000" dirty="0">
                <a:solidFill>
                  <a:srgbClr val="000000"/>
                </a:solidFill>
                <a:latin typeface="Times New Roman" panose="02020603050405020304" pitchFamily="18" charset="0"/>
                <a:cs typeface="Times New Roman" panose="02020603050405020304" pitchFamily="18" charset="0"/>
              </a:rPr>
              <a:t>Have to use the IS NULL and IS NOT NULL operators instead.</a:t>
            </a:r>
          </a:p>
          <a:p>
            <a:pPr marL="0" indent="0" algn="just">
              <a:buNone/>
            </a:pPr>
            <a:r>
              <a:rPr lang="en-IN" sz="2000" b="1" dirty="0">
                <a:solidFill>
                  <a:srgbClr val="000000"/>
                </a:solidFill>
                <a:latin typeface="Times New Roman" panose="02020603050405020304" pitchFamily="18" charset="0"/>
                <a:cs typeface="Times New Roman" panose="02020603050405020304" pitchFamily="18" charset="0"/>
              </a:rPr>
              <a:t>IS NULL Syntax</a:t>
            </a:r>
          </a:p>
          <a:p>
            <a:pPr marL="0" indent="0" algn="ctr">
              <a:buNone/>
            </a:pPr>
            <a:r>
              <a:rPr lang="en-US" sz="2000" dirty="0">
                <a:solidFill>
                  <a:srgbClr val="C00000"/>
                </a:solidFill>
                <a:latin typeface="Times New Roman" panose="02020603050405020304" pitchFamily="18" charset="0"/>
                <a:cs typeface="Times New Roman" panose="02020603050405020304" pitchFamily="18" charset="0"/>
              </a:rPr>
              <a:t>SELECT </a:t>
            </a:r>
            <a:r>
              <a:rPr lang="en-US" sz="2000" dirty="0" err="1">
                <a:solidFill>
                  <a:srgbClr val="C00000"/>
                </a:solidFill>
                <a:latin typeface="Times New Roman" panose="02020603050405020304" pitchFamily="18" charset="0"/>
                <a:cs typeface="Times New Roman" panose="02020603050405020304" pitchFamily="18" charset="0"/>
              </a:rPr>
              <a:t>column_names</a:t>
            </a:r>
            <a:r>
              <a:rPr lang="en-US" sz="2000" dirty="0">
                <a:solidFill>
                  <a:srgbClr val="C00000"/>
                </a:solidFill>
                <a:latin typeface="Times New Roman" panose="02020603050405020304" pitchFamily="18" charset="0"/>
                <a:cs typeface="Times New Roman" panose="02020603050405020304" pitchFamily="18" charset="0"/>
              </a:rPr>
              <a:t> FROM </a:t>
            </a:r>
            <a:r>
              <a:rPr lang="en-US" sz="2000" dirty="0" err="1">
                <a:solidFill>
                  <a:srgbClr val="C00000"/>
                </a:solidFill>
                <a:latin typeface="Times New Roman" panose="02020603050405020304" pitchFamily="18" charset="0"/>
                <a:cs typeface="Times New Roman" panose="02020603050405020304" pitchFamily="18" charset="0"/>
              </a:rPr>
              <a:t>table_name</a:t>
            </a:r>
            <a:r>
              <a:rPr lang="en-US" sz="2000" dirty="0">
                <a:solidFill>
                  <a:srgbClr val="C00000"/>
                </a:solidFill>
                <a:latin typeface="Times New Roman" panose="02020603050405020304" pitchFamily="18" charset="0"/>
                <a:cs typeface="Times New Roman" panose="02020603050405020304" pitchFamily="18" charset="0"/>
              </a:rPr>
              <a:t> WHERE </a:t>
            </a:r>
            <a:r>
              <a:rPr lang="en-US" sz="2000" dirty="0" err="1">
                <a:solidFill>
                  <a:srgbClr val="C00000"/>
                </a:solidFill>
                <a:latin typeface="Times New Roman" panose="02020603050405020304" pitchFamily="18" charset="0"/>
                <a:cs typeface="Times New Roman" panose="02020603050405020304" pitchFamily="18" charset="0"/>
              </a:rPr>
              <a:t>column_name</a:t>
            </a:r>
            <a:r>
              <a:rPr lang="en-US" sz="2000" dirty="0">
                <a:solidFill>
                  <a:srgbClr val="C00000"/>
                </a:solidFill>
                <a:latin typeface="Times New Roman" panose="02020603050405020304" pitchFamily="18" charset="0"/>
                <a:cs typeface="Times New Roman" panose="02020603050405020304" pitchFamily="18" charset="0"/>
              </a:rPr>
              <a:t> IS NULL;</a:t>
            </a:r>
          </a:p>
          <a:p>
            <a:pPr marL="0" indent="0" algn="just">
              <a:buNone/>
            </a:pPr>
            <a:r>
              <a:rPr lang="en-IN" sz="2000" b="1" dirty="0">
                <a:solidFill>
                  <a:srgbClr val="000000"/>
                </a:solidFill>
                <a:latin typeface="Times New Roman" panose="02020603050405020304" pitchFamily="18" charset="0"/>
                <a:cs typeface="Times New Roman" panose="02020603050405020304" pitchFamily="18" charset="0"/>
              </a:rPr>
              <a:t>IS NOT NULL Syntax</a:t>
            </a:r>
          </a:p>
          <a:p>
            <a:pPr marL="0" indent="0" algn="ctr">
              <a:buNone/>
            </a:pPr>
            <a:r>
              <a:rPr lang="en-US" sz="2000" dirty="0">
                <a:solidFill>
                  <a:srgbClr val="C00000"/>
                </a:solidFill>
                <a:latin typeface="Times New Roman" panose="02020603050405020304" pitchFamily="18" charset="0"/>
                <a:cs typeface="Times New Roman" panose="02020603050405020304" pitchFamily="18" charset="0"/>
              </a:rPr>
              <a:t>SELECT </a:t>
            </a:r>
            <a:r>
              <a:rPr lang="en-US" sz="2000" dirty="0" err="1">
                <a:solidFill>
                  <a:srgbClr val="C00000"/>
                </a:solidFill>
                <a:latin typeface="Times New Roman" panose="02020603050405020304" pitchFamily="18" charset="0"/>
                <a:cs typeface="Times New Roman" panose="02020603050405020304" pitchFamily="18" charset="0"/>
              </a:rPr>
              <a:t>column_names</a:t>
            </a:r>
            <a:r>
              <a:rPr lang="en-US" sz="2000" dirty="0">
                <a:solidFill>
                  <a:srgbClr val="C00000"/>
                </a:solidFill>
                <a:latin typeface="Times New Roman" panose="02020603050405020304" pitchFamily="18" charset="0"/>
                <a:cs typeface="Times New Roman" panose="02020603050405020304" pitchFamily="18" charset="0"/>
              </a:rPr>
              <a:t> FROM </a:t>
            </a:r>
            <a:r>
              <a:rPr lang="en-US" sz="2000" dirty="0" err="1">
                <a:solidFill>
                  <a:srgbClr val="C00000"/>
                </a:solidFill>
                <a:latin typeface="Times New Roman" panose="02020603050405020304" pitchFamily="18" charset="0"/>
                <a:cs typeface="Times New Roman" panose="02020603050405020304" pitchFamily="18" charset="0"/>
              </a:rPr>
              <a:t>table_name</a:t>
            </a:r>
            <a:r>
              <a:rPr lang="en-US" sz="2000" dirty="0">
                <a:solidFill>
                  <a:srgbClr val="C00000"/>
                </a:solidFill>
                <a:latin typeface="Times New Roman" panose="02020603050405020304" pitchFamily="18" charset="0"/>
                <a:cs typeface="Times New Roman" panose="02020603050405020304" pitchFamily="18" charset="0"/>
              </a:rPr>
              <a:t> WHERE </a:t>
            </a:r>
            <a:r>
              <a:rPr lang="en-US" sz="2000" dirty="0" err="1">
                <a:solidFill>
                  <a:srgbClr val="C00000"/>
                </a:solidFill>
                <a:latin typeface="Times New Roman" panose="02020603050405020304" pitchFamily="18" charset="0"/>
                <a:cs typeface="Times New Roman" panose="02020603050405020304" pitchFamily="18" charset="0"/>
              </a:rPr>
              <a:t>column_name</a:t>
            </a:r>
            <a:r>
              <a:rPr lang="en-US" sz="2000" dirty="0">
                <a:solidFill>
                  <a:srgbClr val="C00000"/>
                </a:solidFill>
                <a:latin typeface="Times New Roman" panose="02020603050405020304" pitchFamily="18" charset="0"/>
                <a:cs typeface="Times New Roman" panose="02020603050405020304" pitchFamily="18" charset="0"/>
              </a:rPr>
              <a:t> IS NOT NULL;</a:t>
            </a:r>
          </a:p>
          <a:p>
            <a:pPr algn="just"/>
            <a:endParaRPr lang="en-US" sz="2000" dirty="0">
              <a:solidFill>
                <a:srgbClr val="000000"/>
              </a:solidFill>
              <a:latin typeface="Times New Roman" panose="02020603050405020304" pitchFamily="18" charset="0"/>
              <a:cs typeface="Times New Roman" panose="02020603050405020304" pitchFamily="18" charset="0"/>
            </a:endParaRPr>
          </a:p>
          <a:p>
            <a:endParaRPr lang="en-IN" dirty="0"/>
          </a:p>
        </p:txBody>
      </p:sp>
      <p:sp>
        <p:nvSpPr>
          <p:cNvPr id="4" name="Footer Placeholder 3">
            <a:extLst>
              <a:ext uri="{FF2B5EF4-FFF2-40B4-BE49-F238E27FC236}">
                <a16:creationId xmlns="" xmlns:a16="http://schemas.microsoft.com/office/drawing/2014/main" id="{1ACE104B-36ED-4BB7-9E07-94DBE309D8B2}"/>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40833548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DA68161-586E-4604-A3F8-938460BDE70A}"/>
              </a:ext>
            </a:extLst>
          </p:cNvPr>
          <p:cNvSpPr>
            <a:spLocks noGrp="1"/>
          </p:cNvSpPr>
          <p:nvPr>
            <p:ph idx="1"/>
          </p:nvPr>
        </p:nvSpPr>
        <p:spPr>
          <a:xfrm>
            <a:off x="838200" y="478172"/>
            <a:ext cx="10515600" cy="5698791"/>
          </a:xfrm>
        </p:spPr>
        <p:txBody>
          <a:bodyPr/>
          <a:lstStyle/>
          <a:p>
            <a:r>
              <a:rPr lang="en-US" sz="2000" dirty="0">
                <a:latin typeface="Times New Roman" panose="02020603050405020304" pitchFamily="18" charset="0"/>
                <a:cs typeface="Times New Roman" panose="02020603050405020304" pitchFamily="18" charset="0"/>
              </a:rPr>
              <a:t>SELECT * FROM Student WHERE age IS NULL;</a:t>
            </a:r>
          </a:p>
          <a:p>
            <a:endParaRPr lang="en-US" dirty="0"/>
          </a:p>
          <a:p>
            <a:endParaRPr lang="en-US" dirty="0"/>
          </a:p>
          <a:p>
            <a:endParaRPr lang="en-US" dirty="0"/>
          </a:p>
          <a:p>
            <a:endParaRPr lang="en-US" dirty="0"/>
          </a:p>
          <a:p>
            <a:r>
              <a:rPr lang="en-US" sz="2000" dirty="0">
                <a:latin typeface="Times New Roman" panose="02020603050405020304" pitchFamily="18" charset="0"/>
                <a:cs typeface="Times New Roman" panose="02020603050405020304" pitchFamily="18" charset="0"/>
              </a:rPr>
              <a:t>SELECT * FROM Student WHERE age IS NOT NULL;</a:t>
            </a:r>
          </a:p>
          <a:p>
            <a:endParaRPr lang="en-US" dirty="0"/>
          </a:p>
          <a:p>
            <a:endParaRPr lang="en-US" dirty="0"/>
          </a:p>
          <a:p>
            <a:endParaRPr lang="en-IN" dirty="0"/>
          </a:p>
        </p:txBody>
      </p:sp>
      <p:pic>
        <p:nvPicPr>
          <p:cNvPr id="4" name="Picture 3">
            <a:extLst>
              <a:ext uri="{FF2B5EF4-FFF2-40B4-BE49-F238E27FC236}">
                <a16:creationId xmlns="" xmlns:a16="http://schemas.microsoft.com/office/drawing/2014/main" id="{BC1C8956-2E66-4F15-9F6D-027FB3667D22}"/>
              </a:ext>
            </a:extLst>
          </p:cNvPr>
          <p:cNvPicPr>
            <a:picLocks noChangeAspect="1"/>
          </p:cNvPicPr>
          <p:nvPr/>
        </p:nvPicPr>
        <p:blipFill rotWithShape="1">
          <a:blip r:embed="rId2">
            <a:extLst>
              <a:ext uri="{28A0092B-C50C-407E-A947-70E740481C1C}">
                <a14:useLocalDpi xmlns:a14="http://schemas.microsoft.com/office/drawing/2010/main" val="0"/>
              </a:ext>
            </a:extLst>
          </a:blip>
          <a:srcRect l="15042" t="31073" r="5200" b="40655"/>
          <a:stretch/>
        </p:blipFill>
        <p:spPr>
          <a:xfrm>
            <a:off x="2495371" y="888763"/>
            <a:ext cx="5828232" cy="1777525"/>
          </a:xfrm>
          <a:prstGeom prst="rect">
            <a:avLst/>
          </a:prstGeom>
        </p:spPr>
      </p:pic>
      <p:pic>
        <p:nvPicPr>
          <p:cNvPr id="5" name="Picture 4">
            <a:extLst>
              <a:ext uri="{FF2B5EF4-FFF2-40B4-BE49-F238E27FC236}">
                <a16:creationId xmlns="" xmlns:a16="http://schemas.microsoft.com/office/drawing/2014/main" id="{0ADF8DA2-5138-40EE-9D3E-5B9EB9024A49}"/>
              </a:ext>
            </a:extLst>
          </p:cNvPr>
          <p:cNvPicPr>
            <a:picLocks noChangeAspect="1"/>
          </p:cNvPicPr>
          <p:nvPr/>
        </p:nvPicPr>
        <p:blipFill rotWithShape="1">
          <a:blip r:embed="rId3">
            <a:extLst>
              <a:ext uri="{28A0092B-C50C-407E-A947-70E740481C1C}">
                <a14:useLocalDpi xmlns:a14="http://schemas.microsoft.com/office/drawing/2010/main" val="0"/>
              </a:ext>
            </a:extLst>
          </a:blip>
          <a:srcRect l="17231" t="28898" r="7322" b="6434"/>
          <a:stretch/>
        </p:blipFill>
        <p:spPr>
          <a:xfrm>
            <a:off x="2495371" y="3388074"/>
            <a:ext cx="5828232" cy="3029484"/>
          </a:xfrm>
          <a:prstGeom prst="rect">
            <a:avLst/>
          </a:prstGeom>
        </p:spPr>
      </p:pic>
      <p:sp>
        <p:nvSpPr>
          <p:cNvPr id="2" name="Footer Placeholder 1">
            <a:extLst>
              <a:ext uri="{FF2B5EF4-FFF2-40B4-BE49-F238E27FC236}">
                <a16:creationId xmlns="" xmlns:a16="http://schemas.microsoft.com/office/drawing/2014/main" id="{1746B3D5-AE07-42F0-BB4B-7973B7AC97A0}"/>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8668231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FDA051-01A3-4A8E-8DF1-2354852EB530}"/>
              </a:ext>
            </a:extLst>
          </p:cNvPr>
          <p:cNvSpPr>
            <a:spLocks noGrp="1"/>
          </p:cNvSpPr>
          <p:nvPr>
            <p:ph type="title"/>
          </p:nvPr>
        </p:nvSpPr>
        <p:spPr>
          <a:xfrm>
            <a:off x="838200" y="423849"/>
            <a:ext cx="10515600" cy="540885"/>
          </a:xfrm>
        </p:spPr>
        <p:txBody>
          <a:bodyPr>
            <a:normAutofit fontScale="90000"/>
          </a:bodyPr>
          <a:lstStyle/>
          <a:p>
            <a:pPr algn="ctr"/>
            <a:r>
              <a:rPr lang="en-IN" sz="3600" b="0" i="0" dirty="0">
                <a:solidFill>
                  <a:srgbClr val="000000"/>
                </a:solidFill>
                <a:effectLst/>
                <a:latin typeface="Times New Roman" panose="02020603050405020304" pitchFamily="18" charset="0"/>
                <a:cs typeface="Times New Roman" panose="02020603050405020304" pitchFamily="18" charset="0"/>
              </a:rPr>
              <a:t>Update</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45E5F928-AD2D-4AA6-A62B-67993091B7C8}"/>
              </a:ext>
            </a:extLst>
          </p:cNvPr>
          <p:cNvSpPr>
            <a:spLocks noGrp="1"/>
          </p:cNvSpPr>
          <p:nvPr>
            <p:ph idx="1"/>
          </p:nvPr>
        </p:nvSpPr>
        <p:spPr>
          <a:xfrm>
            <a:off x="838200" y="880844"/>
            <a:ext cx="10515600" cy="5296119"/>
          </a:xfrm>
        </p:spPr>
        <p:txBody>
          <a:bodyPr>
            <a:norm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The UPDATE statement is used to modify the existing records in a table.</a:t>
            </a:r>
          </a:p>
          <a:p>
            <a:pPr algn="just"/>
            <a:r>
              <a:rPr lang="en-US" sz="2000" dirty="0">
                <a:latin typeface="Times New Roman" panose="02020603050405020304" pitchFamily="18" charset="0"/>
                <a:cs typeface="Times New Roman" panose="02020603050405020304" pitchFamily="18" charset="0"/>
              </a:rPr>
              <a:t>UPDATE </a:t>
            </a:r>
            <a:r>
              <a:rPr lang="en-US" sz="2000"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 SET column1 = value1, column2 = value2, ... WHERE condition;</a:t>
            </a:r>
          </a:p>
          <a:p>
            <a:pPr algn="just"/>
            <a:r>
              <a:rPr lang="en-US" sz="2000" dirty="0">
                <a:latin typeface="Times New Roman" panose="02020603050405020304" pitchFamily="18" charset="0"/>
                <a:cs typeface="Times New Roman" panose="02020603050405020304" pitchFamily="18" charset="0"/>
              </a:rPr>
              <a:t>UPDATE Student SET name = 'Sam </a:t>
            </a:r>
            <a:r>
              <a:rPr lang="en-US" sz="2000" dirty="0" err="1">
                <a:latin typeface="Times New Roman" panose="02020603050405020304" pitchFamily="18" charset="0"/>
                <a:cs typeface="Times New Roman" panose="02020603050405020304" pitchFamily="18" charset="0"/>
              </a:rPr>
              <a:t>David',age</a:t>
            </a:r>
            <a:r>
              <a:rPr lang="en-US" sz="2000" dirty="0">
                <a:latin typeface="Times New Roman" panose="02020603050405020304" pitchFamily="18" charset="0"/>
                <a:cs typeface="Times New Roman" panose="02020603050405020304" pitchFamily="18" charset="0"/>
              </a:rPr>
              <a:t> = '20’ WHERE </a:t>
            </a:r>
            <a:r>
              <a:rPr lang="en-US" sz="2000" dirty="0" err="1">
                <a:latin typeface="Times New Roman" panose="02020603050405020304" pitchFamily="18" charset="0"/>
                <a:cs typeface="Times New Roman" panose="02020603050405020304" pitchFamily="18" charset="0"/>
              </a:rPr>
              <a:t>student_id</a:t>
            </a:r>
            <a:r>
              <a:rPr lang="en-US" sz="2000" dirty="0">
                <a:latin typeface="Times New Roman" panose="02020603050405020304" pitchFamily="18" charset="0"/>
                <a:cs typeface="Times New Roman" panose="02020603050405020304" pitchFamily="18" charset="0"/>
              </a:rPr>
              <a:t> = 105;</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3E703DEF-9CF1-4625-9586-4B60FEC299A1}"/>
              </a:ext>
            </a:extLst>
          </p:cNvPr>
          <p:cNvPicPr>
            <a:picLocks noChangeAspect="1"/>
          </p:cNvPicPr>
          <p:nvPr/>
        </p:nvPicPr>
        <p:blipFill rotWithShape="1">
          <a:blip r:embed="rId2">
            <a:extLst>
              <a:ext uri="{28A0092B-C50C-407E-A947-70E740481C1C}">
                <a14:useLocalDpi xmlns:a14="http://schemas.microsoft.com/office/drawing/2010/main" val="0"/>
              </a:ext>
            </a:extLst>
          </a:blip>
          <a:srcRect l="16106" t="19304" r="2489" b="14746"/>
          <a:stretch/>
        </p:blipFill>
        <p:spPr>
          <a:xfrm>
            <a:off x="838200" y="2175416"/>
            <a:ext cx="4346196" cy="4258735"/>
          </a:xfrm>
          <a:prstGeom prst="rect">
            <a:avLst/>
          </a:prstGeom>
        </p:spPr>
      </p:pic>
      <p:pic>
        <p:nvPicPr>
          <p:cNvPr id="5" name="Picture 4">
            <a:extLst>
              <a:ext uri="{FF2B5EF4-FFF2-40B4-BE49-F238E27FC236}">
                <a16:creationId xmlns="" xmlns:a16="http://schemas.microsoft.com/office/drawing/2014/main" id="{17AE9324-A43F-4FC9-B0D9-981AD7E153D1}"/>
              </a:ext>
            </a:extLst>
          </p:cNvPr>
          <p:cNvPicPr>
            <a:picLocks noChangeAspect="1"/>
          </p:cNvPicPr>
          <p:nvPr/>
        </p:nvPicPr>
        <p:blipFill rotWithShape="1">
          <a:blip r:embed="rId3">
            <a:extLst>
              <a:ext uri="{28A0092B-C50C-407E-A947-70E740481C1C}">
                <a14:useLocalDpi xmlns:a14="http://schemas.microsoft.com/office/drawing/2010/main" val="0"/>
              </a:ext>
            </a:extLst>
          </a:blip>
          <a:srcRect l="16109" t="19341" b="4909"/>
          <a:stretch/>
        </p:blipFill>
        <p:spPr>
          <a:xfrm>
            <a:off x="5297984" y="2175415"/>
            <a:ext cx="5942228" cy="4258735"/>
          </a:xfrm>
          <a:prstGeom prst="rect">
            <a:avLst/>
          </a:prstGeom>
        </p:spPr>
      </p:pic>
      <p:sp>
        <p:nvSpPr>
          <p:cNvPr id="6" name="Footer Placeholder 5">
            <a:extLst>
              <a:ext uri="{FF2B5EF4-FFF2-40B4-BE49-F238E27FC236}">
                <a16:creationId xmlns="" xmlns:a16="http://schemas.microsoft.com/office/drawing/2014/main" id="{C382B449-84AF-4F39-BE50-C38DA2EA154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4516004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82004D-8D66-46AA-BC9A-AA5C532E9B3E}"/>
              </a:ext>
            </a:extLst>
          </p:cNvPr>
          <p:cNvSpPr>
            <a:spLocks noGrp="1"/>
          </p:cNvSpPr>
          <p:nvPr>
            <p:ph type="title"/>
          </p:nvPr>
        </p:nvSpPr>
        <p:spPr>
          <a:xfrm>
            <a:off x="838200" y="431895"/>
            <a:ext cx="10515600" cy="498283"/>
          </a:xfrm>
        </p:spPr>
        <p:txBody>
          <a:bodyPr>
            <a:normAutofit fontScale="90000"/>
          </a:bodyPr>
          <a:lstStyle/>
          <a:p>
            <a:pPr algn="ctr"/>
            <a:r>
              <a:rPr lang="en-US" sz="3200" b="0" i="0" dirty="0">
                <a:solidFill>
                  <a:srgbClr val="000000"/>
                </a:solidFill>
                <a:effectLst/>
                <a:latin typeface="Times New Roman" panose="02020603050405020304" pitchFamily="18" charset="0"/>
                <a:cs typeface="Times New Roman" panose="02020603050405020304" pitchFamily="18" charset="0"/>
              </a:rPr>
              <a:t>TOP, LIMIT or ROWNUM Clause</a:t>
            </a:r>
            <a:r>
              <a:rPr lang="en-US" b="0" i="0" dirty="0">
                <a:solidFill>
                  <a:srgbClr val="000000"/>
                </a:solidFill>
                <a:effectLst/>
                <a:latin typeface="Segoe UI" panose="020B0502040204020203" pitchFamily="34" charset="0"/>
              </a:rPr>
              <a:t/>
            </a:r>
            <a:br>
              <a:rPr lang="en-US"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8BDD6BC8-ACDE-4981-BF28-B19DEC7EAD5A}"/>
              </a:ext>
            </a:extLst>
          </p:cNvPr>
          <p:cNvSpPr>
            <a:spLocks noGrp="1"/>
          </p:cNvSpPr>
          <p:nvPr>
            <p:ph idx="1"/>
          </p:nvPr>
        </p:nvSpPr>
        <p:spPr>
          <a:xfrm>
            <a:off x="838200" y="794760"/>
            <a:ext cx="10515600" cy="5382204"/>
          </a:xfrm>
        </p:spPr>
        <p:txBody>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The SELECT TOP clause is used to specify the number of records to return.</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SELECT TOP clause is useful on large tables with thousands of records. Returning a large number of records can impact performance.</a:t>
            </a:r>
          </a:p>
          <a:p>
            <a:pPr marL="0" indent="0" algn="ctr">
              <a:buNone/>
            </a:pPr>
            <a:r>
              <a:rPr lang="en-US" sz="2000" dirty="0">
                <a:solidFill>
                  <a:srgbClr val="00B050"/>
                </a:solidFill>
                <a:latin typeface="Times New Roman" panose="02020603050405020304" pitchFamily="18" charset="0"/>
                <a:cs typeface="Times New Roman" panose="02020603050405020304" pitchFamily="18" charset="0"/>
              </a:rPr>
              <a:t>Not all database systems support the SELECT TOP clause. MySQL supports the LIMIT clause to select a limited number of records, while Oracle uses ROWNUM</a:t>
            </a:r>
            <a:r>
              <a:rPr lang="en-US" sz="2000" dirty="0" smtClean="0">
                <a:solidFill>
                  <a:srgbClr val="00B050"/>
                </a:solidFill>
                <a:latin typeface="Times New Roman" panose="02020603050405020304" pitchFamily="18" charset="0"/>
                <a:cs typeface="Times New Roman" panose="02020603050405020304" pitchFamily="18" charset="0"/>
              </a:rPr>
              <a:t>.</a:t>
            </a:r>
          </a:p>
          <a:p>
            <a:pPr marL="0" indent="0" algn="ctr">
              <a:buNone/>
            </a:pPr>
            <a:r>
              <a:rPr lang="en-US" sz="2000" dirty="0">
                <a:solidFill>
                  <a:srgbClr val="00B050"/>
                </a:solidFill>
                <a:latin typeface="Times New Roman" panose="02020603050405020304" pitchFamily="18" charset="0"/>
                <a:cs typeface="Times New Roman" panose="02020603050405020304" pitchFamily="18" charset="0"/>
              </a:rPr>
              <a:t>https://www.w3schools.com/sql/sql_top.asp</a:t>
            </a:r>
          </a:p>
          <a:p>
            <a:r>
              <a:rPr lang="en-US" sz="2000" dirty="0">
                <a:solidFill>
                  <a:srgbClr val="000000"/>
                </a:solidFill>
                <a:latin typeface="Times New Roman" panose="02020603050405020304" pitchFamily="18" charset="0"/>
                <a:cs typeface="Times New Roman" panose="02020603050405020304" pitchFamily="18" charset="0"/>
              </a:rPr>
              <a:t>SELECT * FROM Student LIMIT 3;</a:t>
            </a:r>
            <a:endParaRPr lang="en-IN" sz="2000"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6AA3C076-CE94-40F2-9540-7C92088E408F}"/>
              </a:ext>
            </a:extLst>
          </p:cNvPr>
          <p:cNvPicPr>
            <a:picLocks noChangeAspect="1"/>
          </p:cNvPicPr>
          <p:nvPr/>
        </p:nvPicPr>
        <p:blipFill rotWithShape="1">
          <a:blip r:embed="rId2">
            <a:extLst>
              <a:ext uri="{28A0092B-C50C-407E-A947-70E740481C1C}">
                <a14:useLocalDpi xmlns:a14="http://schemas.microsoft.com/office/drawing/2010/main" val="0"/>
              </a:ext>
            </a:extLst>
          </a:blip>
          <a:srcRect l="16673" t="25942" r="16181" b="31947"/>
          <a:stretch/>
        </p:blipFill>
        <p:spPr>
          <a:xfrm>
            <a:off x="1823102" y="3644811"/>
            <a:ext cx="8545796" cy="2427005"/>
          </a:xfrm>
          <a:prstGeom prst="rect">
            <a:avLst/>
          </a:prstGeom>
        </p:spPr>
      </p:pic>
      <p:sp>
        <p:nvSpPr>
          <p:cNvPr id="5" name="Footer Placeholder 4">
            <a:extLst>
              <a:ext uri="{FF2B5EF4-FFF2-40B4-BE49-F238E27FC236}">
                <a16:creationId xmlns="" xmlns:a16="http://schemas.microsoft.com/office/drawing/2014/main" id="{7B952E3A-1BFC-4BB5-A572-DAEEDD0FE423}"/>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40855284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993A3E-3B38-44AA-8C38-3EF281D9A3AC}"/>
              </a:ext>
            </a:extLst>
          </p:cNvPr>
          <p:cNvSpPr>
            <a:spLocks noGrp="1"/>
          </p:cNvSpPr>
          <p:nvPr>
            <p:ph type="title"/>
          </p:nvPr>
        </p:nvSpPr>
        <p:spPr>
          <a:xfrm>
            <a:off x="838200" y="245485"/>
            <a:ext cx="10515600" cy="643278"/>
          </a:xfrm>
        </p:spPr>
        <p:txBody>
          <a:bodyPr>
            <a:normAutofit fontScale="90000"/>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MIN() and MAX() Functions</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97EF67F5-AE71-4945-BDCD-D152F37DB3DA}"/>
              </a:ext>
            </a:extLst>
          </p:cNvPr>
          <p:cNvSpPr>
            <a:spLocks noGrp="1"/>
          </p:cNvSpPr>
          <p:nvPr>
            <p:ph idx="1"/>
          </p:nvPr>
        </p:nvSpPr>
        <p:spPr>
          <a:xfrm>
            <a:off x="838200" y="752030"/>
            <a:ext cx="10515600" cy="5424933"/>
          </a:xfrm>
        </p:spPr>
        <p:txBody>
          <a:bodyPr/>
          <a:lstStyle/>
          <a:p>
            <a:pPr algn="l"/>
            <a:r>
              <a:rPr lang="en-US" sz="2000" b="0" i="0" dirty="0">
                <a:solidFill>
                  <a:srgbClr val="000000"/>
                </a:solidFill>
                <a:effectLst/>
                <a:latin typeface="Times New Roman" panose="02020603050405020304" pitchFamily="18" charset="0"/>
                <a:cs typeface="Times New Roman" panose="02020603050405020304" pitchFamily="18" charset="0"/>
              </a:rPr>
              <a:t>The MIN() function returns the smallest value of the selected column.</a:t>
            </a:r>
          </a:p>
          <a:p>
            <a:pPr algn="l"/>
            <a:r>
              <a:rPr lang="en-US" sz="2000" b="0" i="0" dirty="0">
                <a:solidFill>
                  <a:srgbClr val="000000"/>
                </a:solidFill>
                <a:effectLst/>
                <a:latin typeface="Times New Roman" panose="02020603050405020304" pitchFamily="18" charset="0"/>
                <a:cs typeface="Times New Roman" panose="02020603050405020304" pitchFamily="18" charset="0"/>
              </a:rPr>
              <a:t>The MAX() function returns the largest value of the selected column.</a:t>
            </a:r>
          </a:p>
          <a:p>
            <a:pPr marL="0" indent="0">
              <a:buNone/>
            </a:pPr>
            <a:r>
              <a:rPr lang="en-IN" sz="2000" b="1" dirty="0">
                <a:solidFill>
                  <a:srgbClr val="000000"/>
                </a:solidFill>
                <a:latin typeface="Times New Roman" panose="02020603050405020304" pitchFamily="18" charset="0"/>
                <a:cs typeface="Times New Roman" panose="02020603050405020304" pitchFamily="18" charset="0"/>
              </a:rPr>
              <a:t>MIN() Syntax</a:t>
            </a:r>
          </a:p>
          <a:p>
            <a:r>
              <a:rPr lang="en-US" sz="2000" dirty="0">
                <a:solidFill>
                  <a:srgbClr val="000000"/>
                </a:solidFill>
                <a:latin typeface="Times New Roman" panose="02020603050405020304" pitchFamily="18" charset="0"/>
                <a:cs typeface="Times New Roman" panose="02020603050405020304" pitchFamily="18" charset="0"/>
              </a:rPr>
              <a:t>SELECT MIN(</a:t>
            </a:r>
            <a:r>
              <a:rPr lang="en-US" sz="2000" dirty="0" err="1">
                <a:solidFill>
                  <a:srgbClr val="000000"/>
                </a:solidFill>
                <a:latin typeface="Times New Roman" panose="02020603050405020304" pitchFamily="18" charset="0"/>
                <a:cs typeface="Times New Roman" panose="02020603050405020304" pitchFamily="18" charset="0"/>
              </a:rPr>
              <a:t>column_name</a:t>
            </a:r>
            <a:r>
              <a:rPr lang="en-US" sz="2000" dirty="0">
                <a:solidFill>
                  <a:srgbClr val="000000"/>
                </a:solidFill>
                <a:latin typeface="Times New Roman" panose="02020603050405020304" pitchFamily="18" charset="0"/>
                <a:cs typeface="Times New Roman" panose="02020603050405020304" pitchFamily="18" charset="0"/>
              </a:rPr>
              <a:t>) FROM </a:t>
            </a:r>
            <a:r>
              <a:rPr lang="en-US" sz="2000" dirty="0" err="1">
                <a:solidFill>
                  <a:srgbClr val="000000"/>
                </a:solidFill>
                <a:latin typeface="Times New Roman" panose="02020603050405020304" pitchFamily="18" charset="0"/>
                <a:cs typeface="Times New Roman" panose="02020603050405020304" pitchFamily="18" charset="0"/>
              </a:rPr>
              <a:t>table_name</a:t>
            </a:r>
            <a:r>
              <a:rPr lang="en-US" sz="2000" dirty="0">
                <a:solidFill>
                  <a:srgbClr val="000000"/>
                </a:solidFill>
                <a:latin typeface="Times New Roman" panose="02020603050405020304" pitchFamily="18" charset="0"/>
                <a:cs typeface="Times New Roman" panose="02020603050405020304" pitchFamily="18" charset="0"/>
              </a:rPr>
              <a:t> WHERE condition;</a:t>
            </a:r>
          </a:p>
          <a:p>
            <a:pPr marL="0" indent="0">
              <a:buNone/>
            </a:pPr>
            <a:r>
              <a:rPr lang="en-IN" sz="2000" b="1" dirty="0">
                <a:solidFill>
                  <a:srgbClr val="000000"/>
                </a:solidFill>
                <a:latin typeface="Times New Roman" panose="02020603050405020304" pitchFamily="18" charset="0"/>
                <a:cs typeface="Times New Roman" panose="02020603050405020304" pitchFamily="18" charset="0"/>
              </a:rPr>
              <a:t>MAX() Syntax</a:t>
            </a:r>
          </a:p>
          <a:p>
            <a:r>
              <a:rPr lang="en-US" sz="2000" dirty="0">
                <a:solidFill>
                  <a:srgbClr val="000000"/>
                </a:solidFill>
                <a:latin typeface="Times New Roman" panose="02020603050405020304" pitchFamily="18" charset="0"/>
                <a:cs typeface="Times New Roman" panose="02020603050405020304" pitchFamily="18" charset="0"/>
              </a:rPr>
              <a:t>SELECT MAX(</a:t>
            </a:r>
            <a:r>
              <a:rPr lang="en-US" sz="2000" dirty="0" err="1">
                <a:solidFill>
                  <a:srgbClr val="000000"/>
                </a:solidFill>
                <a:latin typeface="Times New Roman" panose="02020603050405020304" pitchFamily="18" charset="0"/>
                <a:cs typeface="Times New Roman" panose="02020603050405020304" pitchFamily="18" charset="0"/>
              </a:rPr>
              <a:t>column_name</a:t>
            </a:r>
            <a:r>
              <a:rPr lang="en-US" sz="2000" dirty="0">
                <a:solidFill>
                  <a:srgbClr val="000000"/>
                </a:solidFill>
                <a:latin typeface="Times New Roman" panose="02020603050405020304" pitchFamily="18" charset="0"/>
                <a:cs typeface="Times New Roman" panose="02020603050405020304" pitchFamily="18" charset="0"/>
              </a:rPr>
              <a:t>) FROM </a:t>
            </a:r>
            <a:r>
              <a:rPr lang="en-US" sz="2000" dirty="0" err="1">
                <a:solidFill>
                  <a:srgbClr val="000000"/>
                </a:solidFill>
                <a:latin typeface="Times New Roman" panose="02020603050405020304" pitchFamily="18" charset="0"/>
                <a:cs typeface="Times New Roman" panose="02020603050405020304" pitchFamily="18" charset="0"/>
              </a:rPr>
              <a:t>table_name</a:t>
            </a:r>
            <a:r>
              <a:rPr lang="en-US" sz="2000" dirty="0">
                <a:solidFill>
                  <a:srgbClr val="000000"/>
                </a:solidFill>
                <a:latin typeface="Times New Roman" panose="02020603050405020304" pitchFamily="18" charset="0"/>
                <a:cs typeface="Times New Roman" panose="02020603050405020304" pitchFamily="18" charset="0"/>
              </a:rPr>
              <a:t> WHERE condition;</a:t>
            </a:r>
          </a:p>
          <a:p>
            <a:pPr marL="0" indent="0" algn="ctr">
              <a:buNone/>
            </a:pPr>
            <a:r>
              <a:rPr lang="en-US" sz="2000" dirty="0">
                <a:solidFill>
                  <a:srgbClr val="00B050"/>
                </a:solidFill>
                <a:latin typeface="Times New Roman" panose="02020603050405020304" pitchFamily="18" charset="0"/>
                <a:cs typeface="Times New Roman" panose="02020603050405020304" pitchFamily="18" charset="0"/>
              </a:rPr>
              <a:t>SELECT </a:t>
            </a:r>
            <a:r>
              <a:rPr lang="en-US" sz="2000" dirty="0" err="1">
                <a:solidFill>
                  <a:srgbClr val="00B050"/>
                </a:solidFill>
                <a:latin typeface="Times New Roman" panose="02020603050405020304" pitchFamily="18" charset="0"/>
                <a:cs typeface="Times New Roman" panose="02020603050405020304" pitchFamily="18" charset="0"/>
              </a:rPr>
              <a:t>student_id</a:t>
            </a:r>
            <a:r>
              <a:rPr lang="en-US" sz="2000" dirty="0">
                <a:solidFill>
                  <a:srgbClr val="00B050"/>
                </a:solidFill>
                <a:latin typeface="Times New Roman" panose="02020603050405020304" pitchFamily="18" charset="0"/>
                <a:cs typeface="Times New Roman" panose="02020603050405020304" pitchFamily="18" charset="0"/>
              </a:rPr>
              <a:t>, name, MIN(age) FROM Student;</a:t>
            </a:r>
            <a:endParaRPr lang="en-IN" sz="2000" dirty="0">
              <a:solidFill>
                <a:srgbClr val="00B05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77F7093C-64BC-4E94-A292-599B285C7867}"/>
              </a:ext>
            </a:extLst>
          </p:cNvPr>
          <p:cNvPicPr>
            <a:picLocks noChangeAspect="1"/>
          </p:cNvPicPr>
          <p:nvPr/>
        </p:nvPicPr>
        <p:blipFill rotWithShape="1">
          <a:blip r:embed="rId2">
            <a:extLst>
              <a:ext uri="{28A0092B-C50C-407E-A947-70E740481C1C}">
                <a14:useLocalDpi xmlns:a14="http://schemas.microsoft.com/office/drawing/2010/main" val="0"/>
              </a:ext>
            </a:extLst>
          </a:blip>
          <a:srcRect l="17781" t="28049" r="9177" b="23409"/>
          <a:stretch/>
        </p:blipFill>
        <p:spPr>
          <a:xfrm>
            <a:off x="1598064" y="4007977"/>
            <a:ext cx="8802168" cy="1743344"/>
          </a:xfrm>
          <a:prstGeom prst="rect">
            <a:avLst/>
          </a:prstGeom>
        </p:spPr>
      </p:pic>
      <p:sp>
        <p:nvSpPr>
          <p:cNvPr id="5" name="Footer Placeholder 4">
            <a:extLst>
              <a:ext uri="{FF2B5EF4-FFF2-40B4-BE49-F238E27FC236}">
                <a16:creationId xmlns="" xmlns:a16="http://schemas.microsoft.com/office/drawing/2014/main" id="{70D63F22-E2A7-4CCA-86C2-B994A79E9226}"/>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1937999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9F20C7-70AA-49C0-8115-AD896B82B96C}"/>
              </a:ext>
            </a:extLst>
          </p:cNvPr>
          <p:cNvSpPr>
            <a:spLocks noGrp="1"/>
          </p:cNvSpPr>
          <p:nvPr>
            <p:ph type="title"/>
          </p:nvPr>
        </p:nvSpPr>
        <p:spPr>
          <a:xfrm>
            <a:off x="838200" y="365125"/>
            <a:ext cx="10515600" cy="633165"/>
          </a:xfrm>
        </p:spPr>
        <p:txBody>
          <a:bodyPr>
            <a:normAutofit/>
          </a:bodyPr>
          <a:lstStyle/>
          <a:p>
            <a:pPr algn="ctr"/>
            <a:r>
              <a:rPr lang="en-IN" sz="3600" b="0" i="0" dirty="0">
                <a:solidFill>
                  <a:srgbClr val="000000"/>
                </a:solidFill>
                <a:effectLst/>
                <a:latin typeface="Times New Roman" panose="02020603050405020304" pitchFamily="18" charset="0"/>
                <a:cs typeface="Times New Roman" panose="02020603050405020304" pitchFamily="18" charset="0"/>
              </a:rPr>
              <a:t>MAX() Functions</a:t>
            </a:r>
            <a:endParaRPr lang="en-IN" sz="3600" dirty="0"/>
          </a:p>
        </p:txBody>
      </p:sp>
      <p:sp>
        <p:nvSpPr>
          <p:cNvPr id="3" name="Content Placeholder 2">
            <a:extLst>
              <a:ext uri="{FF2B5EF4-FFF2-40B4-BE49-F238E27FC236}">
                <a16:creationId xmlns="" xmlns:a16="http://schemas.microsoft.com/office/drawing/2014/main" id="{953171FC-253C-44E3-94D4-36D039FF1D77}"/>
              </a:ext>
            </a:extLst>
          </p:cNvPr>
          <p:cNvSpPr>
            <a:spLocks noGrp="1"/>
          </p:cNvSpPr>
          <p:nvPr>
            <p:ph idx="1"/>
          </p:nvPr>
        </p:nvSpPr>
        <p:spPr>
          <a:xfrm>
            <a:off x="838200" y="1098958"/>
            <a:ext cx="10515600" cy="5078005"/>
          </a:xfrm>
        </p:spPr>
        <p:txBody>
          <a:bodyPr/>
          <a:lstStyle/>
          <a:p>
            <a:r>
              <a:rPr lang="en-US" dirty="0"/>
              <a:t>SELECT </a:t>
            </a:r>
            <a:r>
              <a:rPr lang="en-US" dirty="0" err="1"/>
              <a:t>student_id</a:t>
            </a:r>
            <a:r>
              <a:rPr lang="en-US" dirty="0"/>
              <a:t>, name, Max(age) FROM Student;</a:t>
            </a:r>
            <a:endParaRPr lang="en-IN" dirty="0"/>
          </a:p>
        </p:txBody>
      </p:sp>
      <p:pic>
        <p:nvPicPr>
          <p:cNvPr id="4" name="Picture 3">
            <a:extLst>
              <a:ext uri="{FF2B5EF4-FFF2-40B4-BE49-F238E27FC236}">
                <a16:creationId xmlns="" xmlns:a16="http://schemas.microsoft.com/office/drawing/2014/main" id="{5BB26F30-FF2F-4044-ADEB-B457D7C58906}"/>
              </a:ext>
            </a:extLst>
          </p:cNvPr>
          <p:cNvPicPr>
            <a:picLocks noChangeAspect="1"/>
          </p:cNvPicPr>
          <p:nvPr/>
        </p:nvPicPr>
        <p:blipFill rotWithShape="1">
          <a:blip r:embed="rId2">
            <a:extLst>
              <a:ext uri="{28A0092B-C50C-407E-A947-70E740481C1C}">
                <a14:useLocalDpi xmlns:a14="http://schemas.microsoft.com/office/drawing/2010/main" val="0"/>
              </a:ext>
            </a:extLst>
          </a:blip>
          <a:srcRect l="18759" t="36337" r="3890" b="17419"/>
          <a:stretch/>
        </p:blipFill>
        <p:spPr>
          <a:xfrm>
            <a:off x="1535185" y="1946246"/>
            <a:ext cx="8820326" cy="1753299"/>
          </a:xfrm>
          <a:prstGeom prst="rect">
            <a:avLst/>
          </a:prstGeom>
        </p:spPr>
      </p:pic>
      <p:sp>
        <p:nvSpPr>
          <p:cNvPr id="5" name="Footer Placeholder 4">
            <a:extLst>
              <a:ext uri="{FF2B5EF4-FFF2-40B4-BE49-F238E27FC236}">
                <a16:creationId xmlns="" xmlns:a16="http://schemas.microsoft.com/office/drawing/2014/main" id="{C2AFB35D-E228-4361-B870-FC9EA0DE532D}"/>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74780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3F0DA83-183D-4DB2-BADE-90CA28D05FB9}"/>
              </a:ext>
            </a:extLst>
          </p:cNvPr>
          <p:cNvSpPr>
            <a:spLocks noGrp="1"/>
          </p:cNvSpPr>
          <p:nvPr>
            <p:ph idx="1"/>
          </p:nvPr>
        </p:nvSpPr>
        <p:spPr>
          <a:xfrm>
            <a:off x="343949" y="436228"/>
            <a:ext cx="11526473" cy="5740735"/>
          </a:xfrm>
        </p:spPr>
        <p:txBody>
          <a:bodyPr>
            <a:normAutofit lnSpcReduction="10000"/>
          </a:bodyPr>
          <a:lstStyle/>
          <a:p>
            <a:pPr marL="0" indent="0">
              <a:buNone/>
            </a:pPr>
            <a:r>
              <a:rPr lang="en-IN" sz="2000" b="1" dirty="0">
                <a:latin typeface="Times New Roman" panose="02020603050405020304" pitchFamily="18" charset="0"/>
                <a:cs typeface="Times New Roman" panose="02020603050405020304" pitchFamily="18" charset="0"/>
              </a:rPr>
              <a:t>Difficulty in accessing data: </a:t>
            </a:r>
            <a:r>
              <a:rPr lang="en-US" sz="2000" dirty="0">
                <a:latin typeface="Times New Roman" panose="02020603050405020304" pitchFamily="18" charset="0"/>
                <a:cs typeface="Times New Roman" panose="02020603050405020304" pitchFamily="18" charset="0"/>
              </a:rPr>
              <a:t>Need to write a new program to carry out each new task.</a:t>
            </a:r>
          </a:p>
          <a:p>
            <a:pPr algn="just"/>
            <a:r>
              <a:rPr lang="en-US" sz="2000" dirty="0">
                <a:latin typeface="Times New Roman" panose="02020603050405020304" pitchFamily="18" charset="0"/>
                <a:cs typeface="Times New Roman" panose="02020603050405020304" pitchFamily="18" charset="0"/>
              </a:rPr>
              <a:t>Conventional file-processing environments do not allow needed data to be retrieved in a convenient and efficient manner. </a:t>
            </a:r>
          </a:p>
          <a:p>
            <a:pPr algn="just"/>
            <a:r>
              <a:rPr lang="en-US" sz="2000" dirty="0">
                <a:latin typeface="Times New Roman" panose="02020603050405020304" pitchFamily="18" charset="0"/>
                <a:cs typeface="Times New Roman" panose="02020603050405020304" pitchFamily="18" charset="0"/>
              </a:rPr>
              <a:t>More responsive data-retrieval systems are required for general use.</a:t>
            </a:r>
          </a:p>
          <a:p>
            <a:pPr algn="just"/>
            <a:endParaRPr lang="en-IN" sz="2000" b="1" dirty="0">
              <a:latin typeface="Times New Roman" panose="02020603050405020304" pitchFamily="18" charset="0"/>
              <a:cs typeface="Times New Roman" panose="02020603050405020304" pitchFamily="18" charset="0"/>
            </a:endParaRPr>
          </a:p>
          <a:p>
            <a:pPr marL="0" indent="0" algn="just">
              <a:buNone/>
            </a:pPr>
            <a:r>
              <a:rPr lang="en-IN" sz="2000" b="1" dirty="0">
                <a:latin typeface="Times New Roman" panose="02020603050405020304" pitchFamily="18" charset="0"/>
                <a:cs typeface="Times New Roman" panose="02020603050405020304" pitchFamily="18" charset="0"/>
              </a:rPr>
              <a:t>Data isolation</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Data are scattered in various files, and files may be in different formats, writing new application programs to retrieve the appropriate data is difficult.</a:t>
            </a:r>
          </a:p>
          <a:p>
            <a:pPr algn="just"/>
            <a:endParaRPr lang="en-IN" sz="2000" b="1" dirty="0">
              <a:latin typeface="Times New Roman" panose="02020603050405020304" pitchFamily="18" charset="0"/>
              <a:cs typeface="Times New Roman" panose="02020603050405020304" pitchFamily="18" charset="0"/>
            </a:endParaRPr>
          </a:p>
          <a:p>
            <a:pPr marL="0" indent="0" algn="just">
              <a:buNone/>
            </a:pPr>
            <a:r>
              <a:rPr lang="en-IN" sz="2000" b="1" dirty="0">
                <a:latin typeface="Times New Roman" panose="02020603050405020304" pitchFamily="18" charset="0"/>
                <a:cs typeface="Times New Roman" panose="02020603050405020304" pitchFamily="18" charset="0"/>
              </a:rPr>
              <a:t>Integrity problems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data values stored in the database must satisfy certain types of consistency constraints.</a:t>
            </a:r>
          </a:p>
          <a:p>
            <a:pPr algn="just"/>
            <a:r>
              <a:rPr lang="en-US" sz="2000" b="1" dirty="0">
                <a:solidFill>
                  <a:srgbClr val="C00000"/>
                </a:solidFill>
                <a:latin typeface="Times New Roman" panose="02020603050405020304" pitchFamily="18" charset="0"/>
                <a:cs typeface="Times New Roman" panose="02020603050405020304" pitchFamily="18" charset="0"/>
              </a:rPr>
              <a:t>E.g.: </a:t>
            </a:r>
            <a:r>
              <a:rPr lang="en-US" sz="2000" dirty="0">
                <a:latin typeface="Times New Roman" panose="02020603050405020304" pitchFamily="18" charset="0"/>
                <a:cs typeface="Times New Roman" panose="02020603050405020304" pitchFamily="18" charset="0"/>
              </a:rPr>
              <a:t>account balance &lt; 0 (never fall less than zero).</a:t>
            </a:r>
          </a:p>
          <a:p>
            <a:pPr algn="just"/>
            <a:r>
              <a:rPr lang="en-US" sz="2000" dirty="0">
                <a:latin typeface="Times New Roman" panose="02020603050405020304" pitchFamily="18" charset="0"/>
                <a:cs typeface="Times New Roman" panose="02020603050405020304" pitchFamily="18" charset="0"/>
              </a:rPr>
              <a:t>Hard to add new constraints or change existing ones.</a:t>
            </a:r>
          </a:p>
          <a:p>
            <a:pPr algn="just"/>
            <a:endParaRPr lang="en-IN" sz="2000" b="1" dirty="0">
              <a:latin typeface="Times New Roman" panose="02020603050405020304" pitchFamily="18" charset="0"/>
              <a:cs typeface="Times New Roman" panose="02020603050405020304" pitchFamily="18" charset="0"/>
            </a:endParaRPr>
          </a:p>
          <a:p>
            <a:pPr marL="0" indent="0" algn="just">
              <a:buNone/>
            </a:pPr>
            <a:r>
              <a:rPr lang="en-IN" sz="2000" b="1" dirty="0">
                <a:latin typeface="Times New Roman" panose="02020603050405020304" pitchFamily="18" charset="0"/>
                <a:cs typeface="Times New Roman" panose="02020603050405020304" pitchFamily="18" charset="0"/>
              </a:rPr>
              <a:t>Atomicity problems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Failures may leave the database in an inconsistent state with partial updates carried out.</a:t>
            </a:r>
          </a:p>
          <a:p>
            <a:pPr algn="just"/>
            <a:r>
              <a:rPr lang="en-US" sz="2000" b="1" dirty="0">
                <a:solidFill>
                  <a:srgbClr val="C00000"/>
                </a:solidFill>
                <a:latin typeface="Times New Roman" panose="02020603050405020304" pitchFamily="18" charset="0"/>
                <a:cs typeface="Times New Roman" panose="02020603050405020304" pitchFamily="18" charset="0"/>
              </a:rPr>
              <a:t>E.g.:</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Transfer of funds from one account to another should either be complete or not happen at all.</a:t>
            </a:r>
          </a:p>
          <a:p>
            <a:pPr algn="just"/>
            <a:r>
              <a:rPr lang="en-US" sz="2000" dirty="0">
                <a:latin typeface="Times New Roman" panose="02020603050405020304" pitchFamily="18" charset="0"/>
                <a:cs typeface="Times New Roman" panose="02020603050405020304" pitchFamily="18" charset="0"/>
              </a:rPr>
              <a:t>Difficult to ensure atomicity in a conventional file-processing system.</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endParaRPr lang="en-IN" dirty="0"/>
          </a:p>
        </p:txBody>
      </p:sp>
      <p:sp>
        <p:nvSpPr>
          <p:cNvPr id="2" name="Footer Placeholder 1">
            <a:extLst>
              <a:ext uri="{FF2B5EF4-FFF2-40B4-BE49-F238E27FC236}">
                <a16:creationId xmlns="" xmlns:a16="http://schemas.microsoft.com/office/drawing/2014/main" id="{0426FEF8-E004-45A1-B492-B834E0F076DA}"/>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4455974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0D833-A3C7-4562-8495-E0B96142F968}"/>
              </a:ext>
            </a:extLst>
          </p:cNvPr>
          <p:cNvSpPr>
            <a:spLocks noGrp="1"/>
          </p:cNvSpPr>
          <p:nvPr>
            <p:ph type="title"/>
          </p:nvPr>
        </p:nvSpPr>
        <p:spPr>
          <a:xfrm>
            <a:off x="838200" y="365126"/>
            <a:ext cx="10515600" cy="742222"/>
          </a:xfrm>
        </p:spPr>
        <p:txBody>
          <a:bodyPr>
            <a:normAutofit fontScale="90000"/>
          </a:bodyPr>
          <a:lstStyle/>
          <a:p>
            <a:pPr algn="ctr"/>
            <a:r>
              <a:rPr lang="en-US" sz="3600" b="0" i="0" dirty="0">
                <a:solidFill>
                  <a:srgbClr val="000000"/>
                </a:solidFill>
                <a:effectLst/>
                <a:latin typeface="Times New Roman" panose="02020603050405020304" pitchFamily="18" charset="0"/>
                <a:cs typeface="Times New Roman" panose="02020603050405020304" pitchFamily="18" charset="0"/>
              </a:rPr>
              <a:t>COUNT(), AVG() and SUM() Functions</a:t>
            </a:r>
            <a:r>
              <a:rPr lang="en-US" b="0" i="0" dirty="0">
                <a:solidFill>
                  <a:srgbClr val="000000"/>
                </a:solidFill>
                <a:effectLst/>
                <a:latin typeface="Segoe UI" panose="020B0502040204020203" pitchFamily="34" charset="0"/>
              </a:rPr>
              <a:t/>
            </a:r>
            <a:br>
              <a:rPr lang="en-US"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A4D47C38-CAB6-4BA8-B737-75BC3F981A23}"/>
              </a:ext>
            </a:extLst>
          </p:cNvPr>
          <p:cNvSpPr>
            <a:spLocks noGrp="1"/>
          </p:cNvSpPr>
          <p:nvPr>
            <p:ph idx="1"/>
          </p:nvPr>
        </p:nvSpPr>
        <p:spPr>
          <a:xfrm>
            <a:off x="838199" y="847288"/>
            <a:ext cx="10889609" cy="5329675"/>
          </a:xfrm>
        </p:spPr>
        <p:txBody>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The COUNT() function returns the number of rows that matches a specified criterion.</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AVG() function returns the average value of a numeric column.</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SUM() function returns the total sum of a numeric column.</a:t>
            </a:r>
          </a:p>
          <a:p>
            <a:pPr marL="0" indent="0">
              <a:buNone/>
            </a:pPr>
            <a:r>
              <a:rPr lang="en-IN" sz="2000" b="1" dirty="0">
                <a:solidFill>
                  <a:srgbClr val="000000"/>
                </a:solidFill>
                <a:latin typeface="Times New Roman" panose="02020603050405020304" pitchFamily="18" charset="0"/>
                <a:cs typeface="Times New Roman" panose="02020603050405020304" pitchFamily="18" charset="0"/>
              </a:rPr>
              <a:t>COUNT() Syntax</a:t>
            </a:r>
          </a:p>
          <a:p>
            <a:r>
              <a:rPr lang="en-US" sz="2000" dirty="0">
                <a:solidFill>
                  <a:srgbClr val="000000"/>
                </a:solidFill>
                <a:latin typeface="Times New Roman" panose="02020603050405020304" pitchFamily="18" charset="0"/>
                <a:cs typeface="Times New Roman" panose="02020603050405020304" pitchFamily="18" charset="0"/>
              </a:rPr>
              <a:t>SELECT COUNT(</a:t>
            </a:r>
            <a:r>
              <a:rPr lang="en-US" sz="2000" dirty="0" err="1">
                <a:solidFill>
                  <a:srgbClr val="000000"/>
                </a:solidFill>
                <a:latin typeface="Times New Roman" panose="02020603050405020304" pitchFamily="18" charset="0"/>
                <a:cs typeface="Times New Roman" panose="02020603050405020304" pitchFamily="18" charset="0"/>
              </a:rPr>
              <a:t>column_name</a:t>
            </a:r>
            <a:r>
              <a:rPr lang="en-US" sz="2000" dirty="0">
                <a:solidFill>
                  <a:srgbClr val="000000"/>
                </a:solidFill>
                <a:latin typeface="Times New Roman" panose="02020603050405020304" pitchFamily="18" charset="0"/>
                <a:cs typeface="Times New Roman" panose="02020603050405020304" pitchFamily="18" charset="0"/>
              </a:rPr>
              <a:t>) FROM </a:t>
            </a:r>
            <a:r>
              <a:rPr lang="en-US" sz="2000" dirty="0" err="1">
                <a:solidFill>
                  <a:srgbClr val="000000"/>
                </a:solidFill>
                <a:latin typeface="Times New Roman" panose="02020603050405020304" pitchFamily="18" charset="0"/>
                <a:cs typeface="Times New Roman" panose="02020603050405020304" pitchFamily="18" charset="0"/>
              </a:rPr>
              <a:t>table_name</a:t>
            </a:r>
            <a:r>
              <a:rPr lang="en-US" sz="2000" dirty="0">
                <a:solidFill>
                  <a:srgbClr val="000000"/>
                </a:solidFill>
                <a:latin typeface="Times New Roman" panose="02020603050405020304" pitchFamily="18" charset="0"/>
                <a:cs typeface="Times New Roman" panose="02020603050405020304" pitchFamily="18" charset="0"/>
              </a:rPr>
              <a:t> WHERE condition;</a:t>
            </a:r>
          </a:p>
          <a:p>
            <a:pPr marL="0" indent="0">
              <a:buNone/>
            </a:pPr>
            <a:r>
              <a:rPr lang="en-IN" sz="2000" b="1" dirty="0">
                <a:solidFill>
                  <a:srgbClr val="000000"/>
                </a:solidFill>
                <a:latin typeface="Times New Roman" panose="02020603050405020304" pitchFamily="18" charset="0"/>
                <a:cs typeface="Times New Roman" panose="02020603050405020304" pitchFamily="18" charset="0"/>
              </a:rPr>
              <a:t>AVG() Syntax</a:t>
            </a:r>
          </a:p>
          <a:p>
            <a:r>
              <a:rPr lang="en-US" sz="2000" dirty="0">
                <a:solidFill>
                  <a:srgbClr val="000000"/>
                </a:solidFill>
                <a:latin typeface="Times New Roman" panose="02020603050405020304" pitchFamily="18" charset="0"/>
                <a:cs typeface="Times New Roman" panose="02020603050405020304" pitchFamily="18" charset="0"/>
              </a:rPr>
              <a:t>SELECT AVG(</a:t>
            </a:r>
            <a:r>
              <a:rPr lang="en-US" sz="2000" dirty="0" err="1">
                <a:solidFill>
                  <a:srgbClr val="000000"/>
                </a:solidFill>
                <a:latin typeface="Times New Roman" panose="02020603050405020304" pitchFamily="18" charset="0"/>
                <a:cs typeface="Times New Roman" panose="02020603050405020304" pitchFamily="18" charset="0"/>
              </a:rPr>
              <a:t>column_name</a:t>
            </a:r>
            <a:r>
              <a:rPr lang="en-US" sz="2000" dirty="0">
                <a:solidFill>
                  <a:srgbClr val="000000"/>
                </a:solidFill>
                <a:latin typeface="Times New Roman" panose="02020603050405020304" pitchFamily="18" charset="0"/>
                <a:cs typeface="Times New Roman" panose="02020603050405020304" pitchFamily="18" charset="0"/>
              </a:rPr>
              <a:t>) FROM </a:t>
            </a:r>
            <a:r>
              <a:rPr lang="en-US" sz="2000" dirty="0" err="1">
                <a:solidFill>
                  <a:srgbClr val="000000"/>
                </a:solidFill>
                <a:latin typeface="Times New Roman" panose="02020603050405020304" pitchFamily="18" charset="0"/>
                <a:cs typeface="Times New Roman" panose="02020603050405020304" pitchFamily="18" charset="0"/>
              </a:rPr>
              <a:t>table_name</a:t>
            </a:r>
            <a:r>
              <a:rPr lang="en-US" sz="2000" dirty="0">
                <a:solidFill>
                  <a:srgbClr val="000000"/>
                </a:solidFill>
                <a:latin typeface="Times New Roman" panose="02020603050405020304" pitchFamily="18" charset="0"/>
                <a:cs typeface="Times New Roman" panose="02020603050405020304" pitchFamily="18" charset="0"/>
              </a:rPr>
              <a:t> WHERE condition;</a:t>
            </a:r>
          </a:p>
          <a:p>
            <a:pPr marL="0" indent="0">
              <a:buNone/>
            </a:pPr>
            <a:r>
              <a:rPr lang="en-IN" sz="2000" b="1" dirty="0">
                <a:solidFill>
                  <a:srgbClr val="000000"/>
                </a:solidFill>
                <a:latin typeface="Times New Roman" panose="02020603050405020304" pitchFamily="18" charset="0"/>
                <a:cs typeface="Times New Roman" panose="02020603050405020304" pitchFamily="18" charset="0"/>
              </a:rPr>
              <a:t>SUM() Syntax</a:t>
            </a:r>
          </a:p>
          <a:p>
            <a:r>
              <a:rPr lang="en-US" sz="2000" dirty="0">
                <a:solidFill>
                  <a:srgbClr val="000000"/>
                </a:solidFill>
                <a:latin typeface="Times New Roman" panose="02020603050405020304" pitchFamily="18" charset="0"/>
                <a:cs typeface="Times New Roman" panose="02020603050405020304" pitchFamily="18" charset="0"/>
              </a:rPr>
              <a:t>SELECT SUM(</a:t>
            </a:r>
            <a:r>
              <a:rPr lang="en-US" sz="2000" dirty="0" err="1">
                <a:solidFill>
                  <a:srgbClr val="000000"/>
                </a:solidFill>
                <a:latin typeface="Times New Roman" panose="02020603050405020304" pitchFamily="18" charset="0"/>
                <a:cs typeface="Times New Roman" panose="02020603050405020304" pitchFamily="18" charset="0"/>
              </a:rPr>
              <a:t>column_name</a:t>
            </a:r>
            <a:r>
              <a:rPr lang="en-US" sz="2000" dirty="0">
                <a:solidFill>
                  <a:srgbClr val="000000"/>
                </a:solidFill>
                <a:latin typeface="Times New Roman" panose="02020603050405020304" pitchFamily="18" charset="0"/>
                <a:cs typeface="Times New Roman" panose="02020603050405020304" pitchFamily="18" charset="0"/>
              </a:rPr>
              <a:t>) FROM </a:t>
            </a:r>
            <a:r>
              <a:rPr lang="en-US" sz="2000" dirty="0" err="1">
                <a:solidFill>
                  <a:srgbClr val="000000"/>
                </a:solidFill>
                <a:latin typeface="Times New Roman" panose="02020603050405020304" pitchFamily="18" charset="0"/>
                <a:cs typeface="Times New Roman" panose="02020603050405020304" pitchFamily="18" charset="0"/>
              </a:rPr>
              <a:t>table_name</a:t>
            </a:r>
            <a:r>
              <a:rPr lang="en-US" sz="2000" dirty="0">
                <a:solidFill>
                  <a:srgbClr val="000000"/>
                </a:solidFill>
                <a:latin typeface="Times New Roman" panose="02020603050405020304" pitchFamily="18" charset="0"/>
                <a:cs typeface="Times New Roman" panose="02020603050405020304" pitchFamily="18" charset="0"/>
              </a:rPr>
              <a:t> WHERE condition;</a:t>
            </a:r>
          </a:p>
          <a:p>
            <a:pPr marL="0" indent="0" algn="ctr">
              <a:buNone/>
            </a:pPr>
            <a:r>
              <a:rPr lang="en-US" sz="2000" dirty="0">
                <a:solidFill>
                  <a:srgbClr val="00B050"/>
                </a:solidFill>
                <a:latin typeface="Times New Roman" panose="02020603050405020304" pitchFamily="18" charset="0"/>
                <a:cs typeface="Times New Roman" panose="02020603050405020304" pitchFamily="18" charset="0"/>
              </a:rPr>
              <a:t>SELECT COUNT(</a:t>
            </a:r>
            <a:r>
              <a:rPr lang="en-US" sz="2000" dirty="0" err="1">
                <a:solidFill>
                  <a:srgbClr val="00B050"/>
                </a:solidFill>
                <a:latin typeface="Times New Roman" panose="02020603050405020304" pitchFamily="18" charset="0"/>
                <a:cs typeface="Times New Roman" panose="02020603050405020304" pitchFamily="18" charset="0"/>
              </a:rPr>
              <a:t>student_id</a:t>
            </a:r>
            <a:r>
              <a:rPr lang="en-US" sz="2000" dirty="0">
                <a:solidFill>
                  <a:srgbClr val="00B050"/>
                </a:solidFill>
                <a:latin typeface="Times New Roman" panose="02020603050405020304" pitchFamily="18" charset="0"/>
                <a:cs typeface="Times New Roman" panose="02020603050405020304" pitchFamily="18" charset="0"/>
              </a:rPr>
              <a:t>) FROM Student;</a:t>
            </a:r>
            <a:endParaRPr lang="en-IN" sz="2000" dirty="0">
              <a:solidFill>
                <a:srgbClr val="00B05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F442189E-B4BD-417D-850D-9EBA6B6F4506}"/>
              </a:ext>
            </a:extLst>
          </p:cNvPr>
          <p:cNvPicPr>
            <a:picLocks noChangeAspect="1"/>
          </p:cNvPicPr>
          <p:nvPr/>
        </p:nvPicPr>
        <p:blipFill rotWithShape="1">
          <a:blip r:embed="rId2">
            <a:extLst>
              <a:ext uri="{28A0092B-C50C-407E-A947-70E740481C1C}">
                <a14:useLocalDpi xmlns:a14="http://schemas.microsoft.com/office/drawing/2010/main" val="0"/>
              </a:ext>
            </a:extLst>
          </a:blip>
          <a:srcRect l="32324" t="21879" r="34551" b="28337"/>
          <a:stretch/>
        </p:blipFill>
        <p:spPr>
          <a:xfrm>
            <a:off x="4110606" y="4947771"/>
            <a:ext cx="3556932" cy="1545104"/>
          </a:xfrm>
          <a:prstGeom prst="rect">
            <a:avLst/>
          </a:prstGeom>
        </p:spPr>
      </p:pic>
      <p:sp>
        <p:nvSpPr>
          <p:cNvPr id="5" name="Footer Placeholder 4">
            <a:extLst>
              <a:ext uri="{FF2B5EF4-FFF2-40B4-BE49-F238E27FC236}">
                <a16:creationId xmlns="" xmlns:a16="http://schemas.microsoft.com/office/drawing/2014/main" id="{DFD8C928-9FB6-4451-955E-9AEB40F12FC2}"/>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5236025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EB8D59-7B8D-477C-812B-143DE0C57AAF}"/>
              </a:ext>
            </a:extLst>
          </p:cNvPr>
          <p:cNvSpPr>
            <a:spLocks noGrp="1"/>
          </p:cNvSpPr>
          <p:nvPr>
            <p:ph idx="1"/>
          </p:nvPr>
        </p:nvSpPr>
        <p:spPr>
          <a:xfrm>
            <a:off x="838200" y="578840"/>
            <a:ext cx="10515600" cy="5598123"/>
          </a:xfrm>
        </p:spPr>
        <p:txBody>
          <a:bodyPr/>
          <a:lstStyle/>
          <a:p>
            <a:r>
              <a:rPr lang="en-US" sz="2000" dirty="0">
                <a:latin typeface="Times New Roman" panose="02020603050405020304" pitchFamily="18" charset="0"/>
                <a:cs typeface="Times New Roman" panose="02020603050405020304" pitchFamily="18" charset="0"/>
              </a:rPr>
              <a:t>SELECT AVG(age) FROM Student;</a:t>
            </a:r>
          </a:p>
          <a:p>
            <a:endParaRPr lang="en-US" dirty="0"/>
          </a:p>
          <a:p>
            <a:endParaRPr lang="en-US" dirty="0"/>
          </a:p>
          <a:p>
            <a:endParaRPr lang="en-US" dirty="0"/>
          </a:p>
          <a:p>
            <a:endParaRPr lang="en-US" dirty="0"/>
          </a:p>
          <a:p>
            <a:endParaRPr lang="en-US" dirty="0"/>
          </a:p>
          <a:p>
            <a:r>
              <a:rPr lang="en-US" sz="2000" dirty="0">
                <a:latin typeface="Times New Roman" panose="02020603050405020304" pitchFamily="18" charset="0"/>
                <a:cs typeface="Times New Roman" panose="02020603050405020304" pitchFamily="18" charset="0"/>
              </a:rPr>
              <a:t>SELECT SUM(age) FROM Student;</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E7F1825A-5EDC-4447-B8C8-8DD7EA3C94F0}"/>
              </a:ext>
            </a:extLst>
          </p:cNvPr>
          <p:cNvPicPr>
            <a:picLocks noChangeAspect="1"/>
          </p:cNvPicPr>
          <p:nvPr/>
        </p:nvPicPr>
        <p:blipFill rotWithShape="1">
          <a:blip r:embed="rId2">
            <a:extLst>
              <a:ext uri="{28A0092B-C50C-407E-A947-70E740481C1C}">
                <a14:useLocalDpi xmlns:a14="http://schemas.microsoft.com/office/drawing/2010/main" val="0"/>
              </a:ext>
            </a:extLst>
          </a:blip>
          <a:srcRect l="31358" t="29008" r="10723" b="30079"/>
          <a:stretch/>
        </p:blipFill>
        <p:spPr>
          <a:xfrm>
            <a:off x="2357307" y="1333850"/>
            <a:ext cx="4874004" cy="1761688"/>
          </a:xfrm>
          <a:prstGeom prst="rect">
            <a:avLst/>
          </a:prstGeom>
        </p:spPr>
      </p:pic>
      <p:pic>
        <p:nvPicPr>
          <p:cNvPr id="5" name="Picture 4">
            <a:extLst>
              <a:ext uri="{FF2B5EF4-FFF2-40B4-BE49-F238E27FC236}">
                <a16:creationId xmlns="" xmlns:a16="http://schemas.microsoft.com/office/drawing/2014/main" id="{3C51953A-CFF6-4237-BA02-68A640C11D9F}"/>
              </a:ext>
            </a:extLst>
          </p:cNvPr>
          <p:cNvPicPr>
            <a:picLocks noChangeAspect="1"/>
          </p:cNvPicPr>
          <p:nvPr/>
        </p:nvPicPr>
        <p:blipFill rotWithShape="1">
          <a:blip r:embed="rId3">
            <a:extLst>
              <a:ext uri="{28A0092B-C50C-407E-A947-70E740481C1C}">
                <a14:useLocalDpi xmlns:a14="http://schemas.microsoft.com/office/drawing/2010/main" val="0"/>
              </a:ext>
            </a:extLst>
          </a:blip>
          <a:srcRect l="20804" t="20494" r="47235" b="36699"/>
          <a:stretch/>
        </p:blipFill>
        <p:spPr>
          <a:xfrm>
            <a:off x="2357307" y="4077050"/>
            <a:ext cx="4874004" cy="1761688"/>
          </a:xfrm>
          <a:prstGeom prst="rect">
            <a:avLst/>
          </a:prstGeom>
        </p:spPr>
      </p:pic>
      <p:sp>
        <p:nvSpPr>
          <p:cNvPr id="2" name="Footer Placeholder 1">
            <a:extLst>
              <a:ext uri="{FF2B5EF4-FFF2-40B4-BE49-F238E27FC236}">
                <a16:creationId xmlns="" xmlns:a16="http://schemas.microsoft.com/office/drawing/2014/main" id="{AC93A53C-2104-463D-81E9-2AF0C3181386}"/>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3476799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0A4183-F307-4185-A195-5F769DD2E7F1}"/>
              </a:ext>
            </a:extLst>
          </p:cNvPr>
          <p:cNvSpPr>
            <a:spLocks noGrp="1"/>
          </p:cNvSpPr>
          <p:nvPr>
            <p:ph type="title"/>
          </p:nvPr>
        </p:nvSpPr>
        <p:spPr>
          <a:xfrm>
            <a:off x="838200" y="365125"/>
            <a:ext cx="10515600" cy="465385"/>
          </a:xfrm>
        </p:spPr>
        <p:txBody>
          <a:bodyPr>
            <a:normAutofit fontScale="90000"/>
          </a:bodyPr>
          <a:lstStyle/>
          <a:p>
            <a:pPr algn="ctr"/>
            <a:r>
              <a:rPr lang="en-IN" sz="3600" b="0" i="0" dirty="0">
                <a:solidFill>
                  <a:srgbClr val="000000"/>
                </a:solidFill>
                <a:effectLst/>
                <a:latin typeface="Times New Roman" panose="02020603050405020304" pitchFamily="18" charset="0"/>
                <a:cs typeface="Times New Roman" panose="02020603050405020304" pitchFamily="18" charset="0"/>
              </a:rPr>
              <a:t>BETWEEN Operator</a:t>
            </a:r>
            <a:br>
              <a:rPr lang="en-IN" sz="3600" b="0" i="0" dirty="0">
                <a:solidFill>
                  <a:srgbClr val="000000"/>
                </a:solidFill>
                <a:effectLst/>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55A29E0-85F6-4A39-BD4E-4291BB397521}"/>
              </a:ext>
            </a:extLst>
          </p:cNvPr>
          <p:cNvSpPr>
            <a:spLocks noGrp="1"/>
          </p:cNvSpPr>
          <p:nvPr>
            <p:ph idx="1"/>
          </p:nvPr>
        </p:nvSpPr>
        <p:spPr>
          <a:xfrm>
            <a:off x="838200" y="830510"/>
            <a:ext cx="10515600" cy="5346453"/>
          </a:xfrm>
        </p:spPr>
        <p:txBody>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The BETWEEN operator selects values within a given range. The values can be numbers, text, or dates.</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BETWEEN operator is inclusive: begin and end values are included. </a:t>
            </a:r>
          </a:p>
          <a:p>
            <a:pPr marL="0" indent="0">
              <a:buNone/>
            </a:pPr>
            <a:r>
              <a:rPr lang="en-IN" sz="2000" b="1" dirty="0">
                <a:solidFill>
                  <a:srgbClr val="000000"/>
                </a:solidFill>
                <a:latin typeface="Times New Roman" panose="02020603050405020304" pitchFamily="18" charset="0"/>
                <a:cs typeface="Times New Roman" panose="02020603050405020304" pitchFamily="18" charset="0"/>
              </a:rPr>
              <a:t>BETWEEN Syntax</a:t>
            </a:r>
          </a:p>
          <a:p>
            <a:r>
              <a:rPr lang="en-US" sz="2000" dirty="0">
                <a:solidFill>
                  <a:srgbClr val="000000"/>
                </a:solidFill>
                <a:latin typeface="Times New Roman" panose="02020603050405020304" pitchFamily="18" charset="0"/>
                <a:cs typeface="Times New Roman" panose="02020603050405020304" pitchFamily="18" charset="0"/>
              </a:rPr>
              <a:t>SELECT </a:t>
            </a:r>
            <a:r>
              <a:rPr lang="en-US" sz="2000" dirty="0" err="1">
                <a:solidFill>
                  <a:srgbClr val="000000"/>
                </a:solidFill>
                <a:latin typeface="Times New Roman" panose="02020603050405020304" pitchFamily="18" charset="0"/>
                <a:cs typeface="Times New Roman" panose="02020603050405020304" pitchFamily="18" charset="0"/>
              </a:rPr>
              <a:t>column_name</a:t>
            </a:r>
            <a:r>
              <a:rPr lang="en-US" sz="2000" dirty="0">
                <a:solidFill>
                  <a:srgbClr val="000000"/>
                </a:solidFill>
                <a:latin typeface="Times New Roman" panose="02020603050405020304" pitchFamily="18" charset="0"/>
                <a:cs typeface="Times New Roman" panose="02020603050405020304" pitchFamily="18" charset="0"/>
              </a:rPr>
              <a:t>(s) FROM </a:t>
            </a:r>
            <a:r>
              <a:rPr lang="en-US" sz="2000" dirty="0" err="1">
                <a:solidFill>
                  <a:srgbClr val="000000"/>
                </a:solidFill>
                <a:latin typeface="Times New Roman" panose="02020603050405020304" pitchFamily="18" charset="0"/>
                <a:cs typeface="Times New Roman" panose="02020603050405020304" pitchFamily="18" charset="0"/>
              </a:rPr>
              <a:t>table_name</a:t>
            </a:r>
            <a:r>
              <a:rPr lang="en-US" sz="2000" dirty="0">
                <a:solidFill>
                  <a:srgbClr val="000000"/>
                </a:solidFill>
                <a:latin typeface="Times New Roman" panose="02020603050405020304" pitchFamily="18" charset="0"/>
                <a:cs typeface="Times New Roman" panose="02020603050405020304" pitchFamily="18" charset="0"/>
              </a:rPr>
              <a:t> WHERE </a:t>
            </a:r>
            <a:r>
              <a:rPr lang="en-US" sz="2000" dirty="0" err="1">
                <a:solidFill>
                  <a:srgbClr val="000000"/>
                </a:solidFill>
                <a:latin typeface="Times New Roman" panose="02020603050405020304" pitchFamily="18" charset="0"/>
                <a:cs typeface="Times New Roman" panose="02020603050405020304" pitchFamily="18" charset="0"/>
              </a:rPr>
              <a:t>column_name</a:t>
            </a:r>
            <a:r>
              <a:rPr lang="en-US" sz="2000" dirty="0">
                <a:solidFill>
                  <a:srgbClr val="000000"/>
                </a:solidFill>
                <a:latin typeface="Times New Roman" panose="02020603050405020304" pitchFamily="18" charset="0"/>
                <a:cs typeface="Times New Roman" panose="02020603050405020304" pitchFamily="18" charset="0"/>
              </a:rPr>
              <a:t> BETWEEN value1 AND value2;</a:t>
            </a:r>
          </a:p>
          <a:p>
            <a:pPr marL="0" indent="0" algn="ctr">
              <a:buNone/>
            </a:pPr>
            <a:r>
              <a:rPr lang="en-US" sz="2000" dirty="0">
                <a:solidFill>
                  <a:srgbClr val="00B050"/>
                </a:solidFill>
                <a:latin typeface="Times New Roman" panose="02020603050405020304" pitchFamily="18" charset="0"/>
                <a:cs typeface="Times New Roman" panose="02020603050405020304" pitchFamily="18" charset="0"/>
              </a:rPr>
              <a:t>SELECT * FROM student WHERE age BETWEEN 16 AND 18;</a:t>
            </a:r>
          </a:p>
          <a:p>
            <a:endParaRPr lang="en-IN" sz="2000"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F6EAE0C6-F35A-42CE-9372-804060BC70DD}"/>
              </a:ext>
            </a:extLst>
          </p:cNvPr>
          <p:cNvPicPr>
            <a:picLocks noChangeAspect="1"/>
          </p:cNvPicPr>
          <p:nvPr/>
        </p:nvPicPr>
        <p:blipFill rotWithShape="1">
          <a:blip r:embed="rId2">
            <a:extLst>
              <a:ext uri="{28A0092B-C50C-407E-A947-70E740481C1C}">
                <a14:useLocalDpi xmlns:a14="http://schemas.microsoft.com/office/drawing/2010/main" val="0"/>
              </a:ext>
            </a:extLst>
          </a:blip>
          <a:srcRect l="19513" t="36093" r="3225" b="11199"/>
          <a:stretch/>
        </p:blipFill>
        <p:spPr>
          <a:xfrm>
            <a:off x="2281805" y="3450541"/>
            <a:ext cx="7642371" cy="2312696"/>
          </a:xfrm>
          <a:prstGeom prst="rect">
            <a:avLst/>
          </a:prstGeom>
        </p:spPr>
      </p:pic>
      <p:sp>
        <p:nvSpPr>
          <p:cNvPr id="5" name="Footer Placeholder 4">
            <a:extLst>
              <a:ext uri="{FF2B5EF4-FFF2-40B4-BE49-F238E27FC236}">
                <a16:creationId xmlns="" xmlns:a16="http://schemas.microsoft.com/office/drawing/2014/main" id="{DC4A6E5F-83F9-42DF-A05E-1BD58EFEF14C}"/>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8905008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0EC569-3F1D-4987-A4DB-6FE8A798949A}"/>
              </a:ext>
            </a:extLst>
          </p:cNvPr>
          <p:cNvSpPr>
            <a:spLocks noGrp="1"/>
          </p:cNvSpPr>
          <p:nvPr>
            <p:ph type="title"/>
          </p:nvPr>
        </p:nvSpPr>
        <p:spPr>
          <a:xfrm>
            <a:off x="838200" y="365126"/>
            <a:ext cx="10515600" cy="473774"/>
          </a:xfrm>
        </p:spPr>
        <p:txBody>
          <a:bodyPr>
            <a:normAutofit fontScale="90000"/>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NOT BETWEEN Operator</a:t>
            </a:r>
            <a:endParaRPr lang="en-IN" sz="3200" dirty="0"/>
          </a:p>
        </p:txBody>
      </p:sp>
      <p:sp>
        <p:nvSpPr>
          <p:cNvPr id="3" name="Content Placeholder 2">
            <a:extLst>
              <a:ext uri="{FF2B5EF4-FFF2-40B4-BE49-F238E27FC236}">
                <a16:creationId xmlns="" xmlns:a16="http://schemas.microsoft.com/office/drawing/2014/main" id="{CF6044BC-CCA3-49C5-ACCD-8A5AD785EA7E}"/>
              </a:ext>
            </a:extLst>
          </p:cNvPr>
          <p:cNvSpPr>
            <a:spLocks noGrp="1"/>
          </p:cNvSpPr>
          <p:nvPr>
            <p:ph idx="1"/>
          </p:nvPr>
        </p:nvSpPr>
        <p:spPr>
          <a:xfrm>
            <a:off x="838200" y="1048624"/>
            <a:ext cx="10515600" cy="5128339"/>
          </a:xfrm>
        </p:spPr>
        <p:txBody>
          <a:bodyPr>
            <a:norm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To display the products outside the range of the previous example, use NOT BETWEEN.</a:t>
            </a:r>
          </a:p>
          <a:p>
            <a:pPr algn="just"/>
            <a:r>
              <a:rPr lang="en-US" sz="2000" dirty="0">
                <a:latin typeface="Times New Roman" panose="02020603050405020304" pitchFamily="18" charset="0"/>
                <a:cs typeface="Times New Roman" panose="02020603050405020304" pitchFamily="18" charset="0"/>
              </a:rPr>
              <a:t>SELECT * FROM student WHERE age NOT BETWEEN 16 AND 18;</a:t>
            </a:r>
            <a:endParaRPr lang="en-US" sz="2000" dirty="0">
              <a:solidFill>
                <a:srgbClr val="000000"/>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2606E611-0B6C-460A-8B83-C39276A4F74C}"/>
              </a:ext>
            </a:extLst>
          </p:cNvPr>
          <p:cNvPicPr>
            <a:picLocks noChangeAspect="1"/>
          </p:cNvPicPr>
          <p:nvPr/>
        </p:nvPicPr>
        <p:blipFill rotWithShape="1">
          <a:blip r:embed="rId2">
            <a:extLst>
              <a:ext uri="{28A0092B-C50C-407E-A947-70E740481C1C}">
                <a14:useLocalDpi xmlns:a14="http://schemas.microsoft.com/office/drawing/2010/main" val="0"/>
              </a:ext>
            </a:extLst>
          </a:blip>
          <a:srcRect l="19352" t="29465" r="2297" b="5775"/>
          <a:stretch/>
        </p:blipFill>
        <p:spPr>
          <a:xfrm>
            <a:off x="1778116" y="2072080"/>
            <a:ext cx="8635767" cy="3485626"/>
          </a:xfrm>
          <a:prstGeom prst="rect">
            <a:avLst/>
          </a:prstGeom>
        </p:spPr>
      </p:pic>
      <p:sp>
        <p:nvSpPr>
          <p:cNvPr id="5" name="Footer Placeholder 4">
            <a:extLst>
              <a:ext uri="{FF2B5EF4-FFF2-40B4-BE49-F238E27FC236}">
                <a16:creationId xmlns="" xmlns:a16="http://schemas.microsoft.com/office/drawing/2014/main" id="{974134CB-62FC-4E59-BC7D-66112C29D93A}"/>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8347797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201DA6-A2FA-4ED2-8D88-80816B5925D1}"/>
              </a:ext>
            </a:extLst>
          </p:cNvPr>
          <p:cNvSpPr>
            <a:spLocks noGrp="1"/>
          </p:cNvSpPr>
          <p:nvPr>
            <p:ph type="title"/>
          </p:nvPr>
        </p:nvSpPr>
        <p:spPr>
          <a:xfrm>
            <a:off x="838200" y="365126"/>
            <a:ext cx="10515600" cy="675110"/>
          </a:xfrm>
        </p:spPr>
        <p:txBody>
          <a:bodyPr>
            <a:normAutofit fontScale="90000"/>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LIKE Operator</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2DF9873E-4E9E-45AF-8215-D3CA67C46847}"/>
              </a:ext>
            </a:extLst>
          </p:cNvPr>
          <p:cNvSpPr>
            <a:spLocks noGrp="1"/>
          </p:cNvSpPr>
          <p:nvPr>
            <p:ph idx="1"/>
          </p:nvPr>
        </p:nvSpPr>
        <p:spPr>
          <a:xfrm>
            <a:off x="838200" y="696286"/>
            <a:ext cx="10515600" cy="5480677"/>
          </a:xfrm>
        </p:spPr>
        <p:txBody>
          <a:bodyPr/>
          <a:lstStyle/>
          <a:p>
            <a:pPr algn="l"/>
            <a:r>
              <a:rPr lang="en-US" sz="2000" b="0" i="0" dirty="0">
                <a:solidFill>
                  <a:srgbClr val="000000"/>
                </a:solidFill>
                <a:effectLst/>
                <a:latin typeface="Times New Roman" panose="02020603050405020304" pitchFamily="18" charset="0"/>
                <a:cs typeface="Times New Roman" panose="02020603050405020304" pitchFamily="18" charset="0"/>
              </a:rPr>
              <a:t>The LIKE operator is used in a WHERE clause to search for a specified pattern in a column.</a:t>
            </a:r>
          </a:p>
          <a:p>
            <a:pPr algn="l"/>
            <a:r>
              <a:rPr lang="en-US" sz="2000" b="0" i="0" dirty="0">
                <a:solidFill>
                  <a:srgbClr val="000000"/>
                </a:solidFill>
                <a:effectLst/>
                <a:latin typeface="Times New Roman" panose="02020603050405020304" pitchFamily="18" charset="0"/>
                <a:cs typeface="Times New Roman" panose="02020603050405020304" pitchFamily="18" charset="0"/>
              </a:rPr>
              <a:t>There are two wildcards often used in conjunction with the LIKE operator:</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 - The percent sign represents zero, one, or multiple characters.</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_ - The underscore represents a single character.</a:t>
            </a:r>
          </a:p>
          <a:p>
            <a:r>
              <a:rPr lang="en-IN" sz="1400" b="0" i="0" dirty="0">
                <a:solidFill>
                  <a:srgbClr val="000000"/>
                </a:solidFill>
                <a:effectLst/>
                <a:latin typeface="Segoe UI" panose="020B0502040204020203" pitchFamily="34" charset="0"/>
              </a:rPr>
              <a:t>LIKE Syntax</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SELECT column1, column2, ... FROM </a:t>
            </a:r>
            <a:r>
              <a:rPr lang="en-US" sz="2000" b="0" i="0" dirty="0" err="1">
                <a:solidFill>
                  <a:srgbClr val="000000"/>
                </a:solidFill>
                <a:effectLst/>
                <a:latin typeface="Times New Roman" panose="02020603050405020304" pitchFamily="18" charset="0"/>
                <a:cs typeface="Times New Roman" panose="02020603050405020304" pitchFamily="18" charset="0"/>
              </a:rPr>
              <a:t>table_name</a:t>
            </a:r>
            <a:r>
              <a:rPr lang="en-US" sz="2000" dirty="0">
                <a:solidFill>
                  <a:srgbClr val="000000"/>
                </a:solidFill>
                <a:latin typeface="Times New Roman" panose="02020603050405020304" pitchFamily="18" charset="0"/>
                <a:cs typeface="Times New Roman" panose="02020603050405020304" pitchFamily="18" charset="0"/>
              </a:rPr>
              <a:t> </a:t>
            </a:r>
            <a:r>
              <a:rPr lang="en-US" sz="2000" b="0" i="0" dirty="0">
                <a:solidFill>
                  <a:srgbClr val="000000"/>
                </a:solidFill>
                <a:effectLst/>
                <a:latin typeface="Times New Roman" panose="02020603050405020304" pitchFamily="18" charset="0"/>
                <a:cs typeface="Times New Roman" panose="02020603050405020304" pitchFamily="18" charset="0"/>
              </a:rPr>
              <a:t>WHERE </a:t>
            </a:r>
            <a:r>
              <a:rPr lang="en-US" sz="2000" b="0" i="0" dirty="0" err="1">
                <a:solidFill>
                  <a:srgbClr val="000000"/>
                </a:solidFill>
                <a:effectLst/>
                <a:latin typeface="Times New Roman" panose="02020603050405020304" pitchFamily="18" charset="0"/>
                <a:cs typeface="Times New Roman" panose="02020603050405020304" pitchFamily="18" charset="0"/>
              </a:rPr>
              <a:t>columnN</a:t>
            </a:r>
            <a:r>
              <a:rPr lang="en-US" sz="2000" b="0" i="0" dirty="0">
                <a:solidFill>
                  <a:srgbClr val="000000"/>
                </a:solidFill>
                <a:effectLst/>
                <a:latin typeface="Times New Roman" panose="02020603050405020304" pitchFamily="18" charset="0"/>
                <a:cs typeface="Times New Roman" panose="02020603050405020304" pitchFamily="18" charset="0"/>
              </a:rPr>
              <a:t> LIKE pattern;</a:t>
            </a:r>
          </a:p>
          <a:p>
            <a:pPr algn="l">
              <a:buFont typeface="Arial" panose="020B0604020202020204" pitchFamily="34" charset="0"/>
              <a:buChar char="•"/>
            </a:pPr>
            <a:endParaRPr lang="en-US" sz="2000"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 xmlns:a16="http://schemas.microsoft.com/office/drawing/2014/main" id="{8A89AD81-3801-4F93-B80D-2D2B344F4DBF}"/>
              </a:ext>
            </a:extLst>
          </p:cNvPr>
          <p:cNvPicPr>
            <a:picLocks noChangeAspect="1"/>
          </p:cNvPicPr>
          <p:nvPr/>
        </p:nvPicPr>
        <p:blipFill rotWithShape="1">
          <a:blip r:embed="rId2">
            <a:extLst>
              <a:ext uri="{28A0092B-C50C-407E-A947-70E740481C1C}">
                <a14:useLocalDpi xmlns:a14="http://schemas.microsoft.com/office/drawing/2010/main" val="0"/>
              </a:ext>
            </a:extLst>
          </a:blip>
          <a:srcRect l="17294" t="42120" r="9310" b="6395"/>
          <a:stretch/>
        </p:blipFill>
        <p:spPr>
          <a:xfrm>
            <a:off x="1607236" y="3259711"/>
            <a:ext cx="8409061" cy="3085032"/>
          </a:xfrm>
          <a:prstGeom prst="rect">
            <a:avLst/>
          </a:prstGeom>
        </p:spPr>
      </p:pic>
      <p:sp>
        <p:nvSpPr>
          <p:cNvPr id="5" name="Footer Placeholder 4">
            <a:extLst>
              <a:ext uri="{FF2B5EF4-FFF2-40B4-BE49-F238E27FC236}">
                <a16:creationId xmlns="" xmlns:a16="http://schemas.microsoft.com/office/drawing/2014/main" id="{311890EB-6844-4587-8A2B-B8721F9EF454}"/>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650029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762AA-C537-464F-920B-C1E96FB158D9}"/>
              </a:ext>
            </a:extLst>
          </p:cNvPr>
          <p:cNvSpPr>
            <a:spLocks noGrp="1"/>
          </p:cNvSpPr>
          <p:nvPr>
            <p:ph type="title"/>
          </p:nvPr>
        </p:nvSpPr>
        <p:spPr>
          <a:xfrm>
            <a:off x="838200" y="222513"/>
            <a:ext cx="10515600" cy="708666"/>
          </a:xfrm>
        </p:spPr>
        <p:txBody>
          <a:bodyPr>
            <a:normAutofit/>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LIKE Operator</a:t>
            </a:r>
            <a:endParaRPr lang="en-IN" sz="3200" dirty="0"/>
          </a:p>
        </p:txBody>
      </p:sp>
      <p:sp>
        <p:nvSpPr>
          <p:cNvPr id="3" name="Content Placeholder 2">
            <a:extLst>
              <a:ext uri="{FF2B5EF4-FFF2-40B4-BE49-F238E27FC236}">
                <a16:creationId xmlns="" xmlns:a16="http://schemas.microsoft.com/office/drawing/2014/main" id="{1051E75D-ECB8-47C6-A596-5A2486B4D5FC}"/>
              </a:ext>
            </a:extLst>
          </p:cNvPr>
          <p:cNvSpPr>
            <a:spLocks noGrp="1"/>
          </p:cNvSpPr>
          <p:nvPr>
            <p:ph idx="1"/>
          </p:nvPr>
        </p:nvSpPr>
        <p:spPr>
          <a:xfrm>
            <a:off x="838200" y="1031846"/>
            <a:ext cx="10515600" cy="5145117"/>
          </a:xfrm>
        </p:spPr>
        <p:txBody>
          <a:bodyPr/>
          <a:lstStyle/>
          <a:p>
            <a:r>
              <a:rPr lang="en-US" sz="2000" dirty="0">
                <a:latin typeface="Times New Roman" panose="02020603050405020304" pitchFamily="18" charset="0"/>
                <a:cs typeface="Times New Roman" panose="02020603050405020304" pitchFamily="18" charset="0"/>
              </a:rPr>
              <a:t>SELECT * FROM student WHERE Name LIKE 'S%’;</a:t>
            </a:r>
          </a:p>
          <a:p>
            <a:endParaRPr lang="en-US" dirty="0"/>
          </a:p>
          <a:p>
            <a:endParaRPr lang="en-US" dirty="0"/>
          </a:p>
          <a:p>
            <a:endParaRPr lang="en-US" dirty="0"/>
          </a:p>
          <a:p>
            <a:endParaRPr lang="en-US" dirty="0"/>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SELECT * FROM student WHERE Name LIKE '%m’;</a:t>
            </a:r>
          </a:p>
          <a:p>
            <a:endParaRPr lang="en-US" sz="2000" dirty="0">
              <a:latin typeface="Times New Roman" panose="02020603050405020304" pitchFamily="18" charset="0"/>
              <a:cs typeface="Times New Roman" panose="02020603050405020304" pitchFamily="18" charset="0"/>
            </a:endParaRPr>
          </a:p>
          <a:p>
            <a:endParaRPr lang="en-US" dirty="0"/>
          </a:p>
          <a:p>
            <a:endParaRPr lang="en-IN" dirty="0"/>
          </a:p>
        </p:txBody>
      </p:sp>
      <p:pic>
        <p:nvPicPr>
          <p:cNvPr id="4" name="Picture 3">
            <a:extLst>
              <a:ext uri="{FF2B5EF4-FFF2-40B4-BE49-F238E27FC236}">
                <a16:creationId xmlns="" xmlns:a16="http://schemas.microsoft.com/office/drawing/2014/main" id="{A2BD9A55-D6D0-43C0-99DA-6DEC54E30DB0}"/>
              </a:ext>
            </a:extLst>
          </p:cNvPr>
          <p:cNvPicPr>
            <a:picLocks noChangeAspect="1"/>
          </p:cNvPicPr>
          <p:nvPr/>
        </p:nvPicPr>
        <p:blipFill rotWithShape="1">
          <a:blip r:embed="rId2">
            <a:extLst>
              <a:ext uri="{28A0092B-C50C-407E-A947-70E740481C1C}">
                <a14:useLocalDpi xmlns:a14="http://schemas.microsoft.com/office/drawing/2010/main" val="0"/>
              </a:ext>
            </a:extLst>
          </a:blip>
          <a:srcRect l="14325" t="14163" r="7134" b="31886"/>
          <a:stretch/>
        </p:blipFill>
        <p:spPr>
          <a:xfrm>
            <a:off x="1979802" y="1574268"/>
            <a:ext cx="7004807" cy="2030136"/>
          </a:xfrm>
          <a:prstGeom prst="rect">
            <a:avLst/>
          </a:prstGeom>
        </p:spPr>
      </p:pic>
      <p:pic>
        <p:nvPicPr>
          <p:cNvPr id="5" name="Picture 4">
            <a:extLst>
              <a:ext uri="{FF2B5EF4-FFF2-40B4-BE49-F238E27FC236}">
                <a16:creationId xmlns="" xmlns:a16="http://schemas.microsoft.com/office/drawing/2014/main" id="{8D1E9C21-CDF6-4683-B94C-8C0F830ABD99}"/>
              </a:ext>
            </a:extLst>
          </p:cNvPr>
          <p:cNvPicPr>
            <a:picLocks noChangeAspect="1"/>
          </p:cNvPicPr>
          <p:nvPr/>
        </p:nvPicPr>
        <p:blipFill rotWithShape="1">
          <a:blip r:embed="rId3">
            <a:extLst>
              <a:ext uri="{28A0092B-C50C-407E-A947-70E740481C1C}">
                <a14:useLocalDpi xmlns:a14="http://schemas.microsoft.com/office/drawing/2010/main" val="0"/>
              </a:ext>
            </a:extLst>
          </a:blip>
          <a:srcRect l="16829" t="15976" r="5021" b="15463"/>
          <a:stretch/>
        </p:blipFill>
        <p:spPr>
          <a:xfrm>
            <a:off x="1979802" y="4429954"/>
            <a:ext cx="7004807" cy="2074179"/>
          </a:xfrm>
          <a:prstGeom prst="rect">
            <a:avLst/>
          </a:prstGeom>
        </p:spPr>
      </p:pic>
      <p:sp>
        <p:nvSpPr>
          <p:cNvPr id="6" name="Footer Placeholder 5">
            <a:extLst>
              <a:ext uri="{FF2B5EF4-FFF2-40B4-BE49-F238E27FC236}">
                <a16:creationId xmlns="" xmlns:a16="http://schemas.microsoft.com/office/drawing/2014/main" id="{F7015E56-7255-4EDD-85F1-956F61B7AE50}"/>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2065731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DCD60F-449F-48F1-8328-E9A945091CEB}"/>
              </a:ext>
            </a:extLst>
          </p:cNvPr>
          <p:cNvSpPr>
            <a:spLocks noGrp="1"/>
          </p:cNvSpPr>
          <p:nvPr>
            <p:ph type="title"/>
          </p:nvPr>
        </p:nvSpPr>
        <p:spPr>
          <a:xfrm>
            <a:off x="838200" y="746620"/>
            <a:ext cx="10515600" cy="402672"/>
          </a:xfrm>
        </p:spPr>
        <p:txBody>
          <a:bodyPr>
            <a:normAutofit fontScale="90000"/>
          </a:bodyPr>
          <a:lstStyle/>
          <a:p>
            <a:pPr algn="ctr"/>
            <a:r>
              <a:rPr lang="en-IN" sz="3600" b="0" i="0" dirty="0">
                <a:solidFill>
                  <a:srgbClr val="000000"/>
                </a:solidFill>
                <a:effectLst/>
                <a:latin typeface="Times New Roman" panose="02020603050405020304" pitchFamily="18" charset="0"/>
                <a:cs typeface="Times New Roman" panose="02020603050405020304" pitchFamily="18" charset="0"/>
              </a:rPr>
              <a:t>Aliases</a:t>
            </a:r>
            <a:br>
              <a:rPr lang="en-IN" sz="3600" b="0" i="0" dirty="0">
                <a:solidFill>
                  <a:srgbClr val="000000"/>
                </a:solidFill>
                <a:effectLst/>
                <a:latin typeface="Times New Roman" panose="02020603050405020304" pitchFamily="18" charset="0"/>
                <a:cs typeface="Times New Roman" panose="02020603050405020304" pitchFamily="18" charset="0"/>
              </a:rPr>
            </a:b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E6483B1D-93C1-4028-83A9-8964E3705FB3}"/>
              </a:ext>
            </a:extLst>
          </p:cNvPr>
          <p:cNvSpPr>
            <a:spLocks noGrp="1"/>
          </p:cNvSpPr>
          <p:nvPr>
            <p:ph idx="1"/>
          </p:nvPr>
        </p:nvSpPr>
        <p:spPr>
          <a:xfrm>
            <a:off x="838200" y="746620"/>
            <a:ext cx="10515600" cy="5430343"/>
          </a:xfrm>
        </p:spPr>
        <p:txBody>
          <a:bodyPr/>
          <a:lstStyle/>
          <a:p>
            <a:pPr algn="l"/>
            <a:r>
              <a:rPr lang="en-US" sz="2000" b="0" i="0" dirty="0">
                <a:solidFill>
                  <a:srgbClr val="000000"/>
                </a:solidFill>
                <a:effectLst/>
                <a:latin typeface="Times New Roman" panose="02020603050405020304" pitchFamily="18" charset="0"/>
                <a:cs typeface="Times New Roman" panose="02020603050405020304" pitchFamily="18" charset="0"/>
              </a:rPr>
              <a:t>SQL aliases are used to give a table, or a column in a table, a temporary name.</a:t>
            </a:r>
          </a:p>
          <a:p>
            <a:pPr algn="l"/>
            <a:r>
              <a:rPr lang="en-US" sz="2000" b="0" i="0" dirty="0">
                <a:solidFill>
                  <a:srgbClr val="000000"/>
                </a:solidFill>
                <a:effectLst/>
                <a:latin typeface="Times New Roman" panose="02020603050405020304" pitchFamily="18" charset="0"/>
                <a:cs typeface="Times New Roman" panose="02020603050405020304" pitchFamily="18" charset="0"/>
              </a:rPr>
              <a:t>Aliases are often used to make column names more readable.</a:t>
            </a:r>
          </a:p>
          <a:p>
            <a:pPr algn="l"/>
            <a:r>
              <a:rPr lang="en-US" sz="2000" b="0" i="0" dirty="0">
                <a:solidFill>
                  <a:srgbClr val="000000"/>
                </a:solidFill>
                <a:effectLst/>
                <a:latin typeface="Times New Roman" panose="02020603050405020304" pitchFamily="18" charset="0"/>
                <a:cs typeface="Times New Roman" panose="02020603050405020304" pitchFamily="18" charset="0"/>
              </a:rPr>
              <a:t>An alias only exists for the duration of the query.</a:t>
            </a:r>
          </a:p>
          <a:p>
            <a:pPr marL="0" indent="0">
              <a:buNone/>
            </a:pPr>
            <a:r>
              <a:rPr lang="en-IN" sz="2000" b="1" dirty="0">
                <a:solidFill>
                  <a:srgbClr val="000000"/>
                </a:solidFill>
                <a:latin typeface="Times New Roman" panose="02020603050405020304" pitchFamily="18" charset="0"/>
                <a:cs typeface="Times New Roman" panose="02020603050405020304" pitchFamily="18" charset="0"/>
              </a:rPr>
              <a:t>Alias Column Syntax</a:t>
            </a:r>
          </a:p>
          <a:p>
            <a:pPr algn="l"/>
            <a:r>
              <a:rPr lang="en-US" sz="2000" dirty="0">
                <a:solidFill>
                  <a:srgbClr val="000000"/>
                </a:solidFill>
                <a:latin typeface="Times New Roman" panose="02020603050405020304" pitchFamily="18" charset="0"/>
                <a:cs typeface="Times New Roman" panose="02020603050405020304" pitchFamily="18" charset="0"/>
              </a:rPr>
              <a:t>SELECT </a:t>
            </a:r>
            <a:r>
              <a:rPr lang="en-US" sz="2000" dirty="0" err="1">
                <a:solidFill>
                  <a:srgbClr val="000000"/>
                </a:solidFill>
                <a:latin typeface="Times New Roman" panose="02020603050405020304" pitchFamily="18" charset="0"/>
                <a:cs typeface="Times New Roman" panose="02020603050405020304" pitchFamily="18" charset="0"/>
              </a:rPr>
              <a:t>column_name</a:t>
            </a:r>
            <a:r>
              <a:rPr lang="en-US" sz="2000" dirty="0">
                <a:solidFill>
                  <a:srgbClr val="000000"/>
                </a:solidFill>
                <a:latin typeface="Times New Roman" panose="02020603050405020304" pitchFamily="18" charset="0"/>
                <a:cs typeface="Times New Roman" panose="02020603050405020304" pitchFamily="18" charset="0"/>
              </a:rPr>
              <a:t> AS </a:t>
            </a:r>
            <a:r>
              <a:rPr lang="en-US" sz="2000" dirty="0" err="1">
                <a:solidFill>
                  <a:srgbClr val="000000"/>
                </a:solidFill>
                <a:latin typeface="Times New Roman" panose="02020603050405020304" pitchFamily="18" charset="0"/>
                <a:cs typeface="Times New Roman" panose="02020603050405020304" pitchFamily="18" charset="0"/>
              </a:rPr>
              <a:t>alias_name</a:t>
            </a:r>
            <a:r>
              <a:rPr lang="en-US" sz="2000" dirty="0">
                <a:solidFill>
                  <a:srgbClr val="000000"/>
                </a:solidFill>
                <a:latin typeface="Times New Roman" panose="02020603050405020304" pitchFamily="18" charset="0"/>
                <a:cs typeface="Times New Roman" panose="02020603050405020304" pitchFamily="18" charset="0"/>
              </a:rPr>
              <a:t> FROM </a:t>
            </a:r>
            <a:r>
              <a:rPr lang="en-US" sz="2000" dirty="0" err="1">
                <a:solidFill>
                  <a:srgbClr val="000000"/>
                </a:solidFill>
                <a:latin typeface="Times New Roman" panose="02020603050405020304" pitchFamily="18" charset="0"/>
                <a:cs typeface="Times New Roman" panose="02020603050405020304" pitchFamily="18" charset="0"/>
              </a:rPr>
              <a:t>table_name</a:t>
            </a:r>
            <a:r>
              <a:rPr lang="en-US" sz="2000" dirty="0">
                <a:solidFill>
                  <a:srgbClr val="000000"/>
                </a:solidFill>
                <a:latin typeface="Times New Roman" panose="02020603050405020304" pitchFamily="18" charset="0"/>
                <a:cs typeface="Times New Roman" panose="02020603050405020304" pitchFamily="18" charset="0"/>
              </a:rPr>
              <a:t>;</a:t>
            </a:r>
          </a:p>
          <a:p>
            <a:pPr marL="0" indent="0" algn="ctr">
              <a:buNone/>
            </a:pPr>
            <a:r>
              <a:rPr lang="en-US" sz="2000" dirty="0">
                <a:solidFill>
                  <a:srgbClr val="00B050"/>
                </a:solidFill>
                <a:latin typeface="Times New Roman" panose="02020603050405020304" pitchFamily="18" charset="0"/>
                <a:cs typeface="Times New Roman" panose="02020603050405020304" pitchFamily="18" charset="0"/>
              </a:rPr>
              <a:t>SELECT </a:t>
            </a:r>
            <a:r>
              <a:rPr lang="en-US" sz="2000" dirty="0" err="1">
                <a:solidFill>
                  <a:srgbClr val="00B050"/>
                </a:solidFill>
                <a:latin typeface="Times New Roman" panose="02020603050405020304" pitchFamily="18" charset="0"/>
                <a:cs typeface="Times New Roman" panose="02020603050405020304" pitchFamily="18" charset="0"/>
              </a:rPr>
              <a:t>Student_Id</a:t>
            </a:r>
            <a:r>
              <a:rPr lang="en-US" sz="2000" dirty="0">
                <a:solidFill>
                  <a:srgbClr val="00B050"/>
                </a:solidFill>
                <a:latin typeface="Times New Roman" panose="02020603050405020304" pitchFamily="18" charset="0"/>
                <a:cs typeface="Times New Roman" panose="02020603050405020304" pitchFamily="18" charset="0"/>
              </a:rPr>
              <a:t> AS ID, Name AS </a:t>
            </a:r>
            <a:r>
              <a:rPr lang="en-US" sz="2000" dirty="0" err="1">
                <a:solidFill>
                  <a:srgbClr val="00B050"/>
                </a:solidFill>
                <a:latin typeface="Times New Roman" panose="02020603050405020304" pitchFamily="18" charset="0"/>
                <a:cs typeface="Times New Roman" panose="02020603050405020304" pitchFamily="18" charset="0"/>
              </a:rPr>
              <a:t>StudentName</a:t>
            </a:r>
            <a:r>
              <a:rPr lang="en-US" sz="2000" dirty="0">
                <a:solidFill>
                  <a:srgbClr val="00B050"/>
                </a:solidFill>
                <a:latin typeface="Times New Roman" panose="02020603050405020304" pitchFamily="18" charset="0"/>
                <a:cs typeface="Times New Roman" panose="02020603050405020304" pitchFamily="18" charset="0"/>
              </a:rPr>
              <a:t> FROM student;</a:t>
            </a:r>
          </a:p>
          <a:p>
            <a:endParaRPr lang="en-IN" dirty="0"/>
          </a:p>
        </p:txBody>
      </p:sp>
      <p:pic>
        <p:nvPicPr>
          <p:cNvPr id="4" name="Picture 3">
            <a:extLst>
              <a:ext uri="{FF2B5EF4-FFF2-40B4-BE49-F238E27FC236}">
                <a16:creationId xmlns="" xmlns:a16="http://schemas.microsoft.com/office/drawing/2014/main" id="{D9DD3C51-DA45-4AA3-B98C-4D4089E6C5A3}"/>
              </a:ext>
            </a:extLst>
          </p:cNvPr>
          <p:cNvPicPr>
            <a:picLocks noChangeAspect="1"/>
          </p:cNvPicPr>
          <p:nvPr/>
        </p:nvPicPr>
        <p:blipFill rotWithShape="1">
          <a:blip r:embed="rId2">
            <a:extLst>
              <a:ext uri="{28A0092B-C50C-407E-A947-70E740481C1C}">
                <a14:useLocalDpi xmlns:a14="http://schemas.microsoft.com/office/drawing/2010/main" val="0"/>
              </a:ext>
            </a:extLst>
          </a:blip>
          <a:srcRect l="20702" t="21331" r="8220" b="2741"/>
          <a:stretch/>
        </p:blipFill>
        <p:spPr>
          <a:xfrm>
            <a:off x="2497123" y="3355596"/>
            <a:ext cx="7197754" cy="2952926"/>
          </a:xfrm>
          <a:prstGeom prst="rect">
            <a:avLst/>
          </a:prstGeom>
        </p:spPr>
      </p:pic>
      <p:sp>
        <p:nvSpPr>
          <p:cNvPr id="5" name="Footer Placeholder 4">
            <a:extLst>
              <a:ext uri="{FF2B5EF4-FFF2-40B4-BE49-F238E27FC236}">
                <a16:creationId xmlns="" xmlns:a16="http://schemas.microsoft.com/office/drawing/2014/main" id="{68717650-2065-41F1-A442-CD55CA05BF73}"/>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2166557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7DDAAA-442D-47A6-9E81-A76881B618EC}"/>
              </a:ext>
            </a:extLst>
          </p:cNvPr>
          <p:cNvSpPr>
            <a:spLocks noGrp="1"/>
          </p:cNvSpPr>
          <p:nvPr>
            <p:ph type="title"/>
          </p:nvPr>
        </p:nvSpPr>
        <p:spPr>
          <a:xfrm>
            <a:off x="838200" y="365126"/>
            <a:ext cx="10515600" cy="591220"/>
          </a:xfrm>
        </p:spPr>
        <p:txBody>
          <a:bodyPr>
            <a:normAutofit fontScale="90000"/>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Alias for Tables</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6D89EEB6-7AAD-487D-8721-F9C899E33C0D}"/>
              </a:ext>
            </a:extLst>
          </p:cNvPr>
          <p:cNvSpPr>
            <a:spLocks noGrp="1"/>
          </p:cNvSpPr>
          <p:nvPr>
            <p:ph idx="1"/>
          </p:nvPr>
        </p:nvSpPr>
        <p:spPr>
          <a:xfrm>
            <a:off x="838200" y="704675"/>
            <a:ext cx="10515600" cy="5472288"/>
          </a:xfrm>
        </p:spPr>
        <p:txBody>
          <a:bodyPr>
            <a:norm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selects all the orders from the customer with </a:t>
            </a:r>
            <a:r>
              <a:rPr lang="en-US" sz="2000" b="0" i="0" dirty="0" err="1">
                <a:solidFill>
                  <a:srgbClr val="000000"/>
                </a:solidFill>
                <a:effectLst/>
                <a:latin typeface="Times New Roman" panose="02020603050405020304" pitchFamily="18" charset="0"/>
                <a:cs typeface="Times New Roman" panose="02020603050405020304" pitchFamily="18" charset="0"/>
              </a:rPr>
              <a:t>CustomerID</a:t>
            </a:r>
            <a:r>
              <a:rPr lang="en-US" sz="2000" b="0" i="0" dirty="0">
                <a:solidFill>
                  <a:srgbClr val="000000"/>
                </a:solidFill>
                <a:effectLst/>
                <a:latin typeface="Times New Roman" panose="02020603050405020304" pitchFamily="18" charset="0"/>
                <a:cs typeface="Times New Roman" panose="02020603050405020304" pitchFamily="18" charset="0"/>
              </a:rPr>
              <a:t>=4 (Around the Horn). </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We use the "Customers" and "Orders" tables, and give them the table aliases of "c" and "o" respectively (Here we use aliases to make the SQL shorter).</a:t>
            </a:r>
          </a:p>
          <a:p>
            <a:pPr algn="just"/>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0" indent="0" algn="ctr">
              <a:buNone/>
            </a:pPr>
            <a:r>
              <a:rPr lang="en-US" sz="2000" dirty="0">
                <a:solidFill>
                  <a:srgbClr val="00B050"/>
                </a:solidFill>
                <a:latin typeface="Times New Roman" panose="02020603050405020304" pitchFamily="18" charset="0"/>
                <a:cs typeface="Times New Roman" panose="02020603050405020304" pitchFamily="18" charset="0"/>
              </a:rPr>
              <a:t> SELECT </a:t>
            </a:r>
            <a:r>
              <a:rPr lang="en-US" sz="2000" dirty="0" err="1">
                <a:solidFill>
                  <a:srgbClr val="00B050"/>
                </a:solidFill>
                <a:latin typeface="Times New Roman" panose="02020603050405020304" pitchFamily="18" charset="0"/>
                <a:cs typeface="Times New Roman" panose="02020603050405020304" pitchFamily="18" charset="0"/>
              </a:rPr>
              <a:t>o.OrderID</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o.OrderDate</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err="1">
                <a:solidFill>
                  <a:srgbClr val="00B050"/>
                </a:solidFill>
                <a:latin typeface="Times New Roman" panose="02020603050405020304" pitchFamily="18" charset="0"/>
                <a:cs typeface="Times New Roman" panose="02020603050405020304" pitchFamily="18" charset="0"/>
              </a:rPr>
              <a:t>c.CustomerName</a:t>
            </a:r>
            <a:r>
              <a:rPr lang="en-US" sz="2000" dirty="0">
                <a:solidFill>
                  <a:srgbClr val="00B050"/>
                </a:solidFill>
                <a:latin typeface="Times New Roman" panose="02020603050405020304" pitchFamily="18" charset="0"/>
                <a:cs typeface="Times New Roman" panose="02020603050405020304" pitchFamily="18" charset="0"/>
              </a:rPr>
              <a:t> FROM Customers AS c, Orders AS o WHERE </a:t>
            </a:r>
            <a:r>
              <a:rPr lang="en-US" sz="2000" dirty="0" err="1">
                <a:solidFill>
                  <a:srgbClr val="00B050"/>
                </a:solidFill>
                <a:latin typeface="Times New Roman" panose="02020603050405020304" pitchFamily="18" charset="0"/>
                <a:cs typeface="Times New Roman" panose="02020603050405020304" pitchFamily="18" charset="0"/>
              </a:rPr>
              <a:t>c.CustomerName</a:t>
            </a:r>
            <a:r>
              <a:rPr lang="en-US" sz="2000" dirty="0">
                <a:solidFill>
                  <a:srgbClr val="00B050"/>
                </a:solidFill>
                <a:latin typeface="Times New Roman" panose="02020603050405020304" pitchFamily="18" charset="0"/>
                <a:cs typeface="Times New Roman" panose="02020603050405020304" pitchFamily="18" charset="0"/>
              </a:rPr>
              <a:t>='Around the Horn' AND </a:t>
            </a:r>
            <a:r>
              <a:rPr lang="en-US" sz="2000" dirty="0" err="1">
                <a:solidFill>
                  <a:srgbClr val="00B050"/>
                </a:solidFill>
                <a:latin typeface="Times New Roman" panose="02020603050405020304" pitchFamily="18" charset="0"/>
                <a:cs typeface="Times New Roman" panose="02020603050405020304" pitchFamily="18" charset="0"/>
              </a:rPr>
              <a:t>c.CustomerID</a:t>
            </a:r>
            <a:r>
              <a:rPr lang="en-US" sz="2000" dirty="0">
                <a:solidFill>
                  <a:srgbClr val="00B050"/>
                </a:solidFill>
                <a:latin typeface="Times New Roman" panose="02020603050405020304" pitchFamily="18" charset="0"/>
                <a:cs typeface="Times New Roman" panose="02020603050405020304" pitchFamily="18" charset="0"/>
              </a:rPr>
              <a:t>=</a:t>
            </a:r>
            <a:r>
              <a:rPr lang="en-US" sz="2000" dirty="0" err="1">
                <a:solidFill>
                  <a:srgbClr val="00B050"/>
                </a:solidFill>
                <a:latin typeface="Times New Roman" panose="02020603050405020304" pitchFamily="18" charset="0"/>
                <a:cs typeface="Times New Roman" panose="02020603050405020304" pitchFamily="18" charset="0"/>
              </a:rPr>
              <a:t>o.CustomerID</a:t>
            </a:r>
            <a:r>
              <a:rPr lang="en-US" sz="2000" dirty="0">
                <a:solidFill>
                  <a:srgbClr val="00B050"/>
                </a:solidFill>
                <a:latin typeface="Times New Roman" panose="02020603050405020304" pitchFamily="18" charset="0"/>
                <a:cs typeface="Times New Roman" panose="02020603050405020304" pitchFamily="18" charset="0"/>
              </a:rPr>
              <a:t>;</a:t>
            </a:r>
          </a:p>
          <a:p>
            <a:pPr marL="0" indent="0" algn="ctr">
              <a:buNone/>
            </a:pPr>
            <a:endParaRPr lang="en-US" sz="2000" dirty="0">
              <a:solidFill>
                <a:srgbClr val="00B050"/>
              </a:solidFill>
              <a:latin typeface="Times New Roman" panose="02020603050405020304" pitchFamily="18" charset="0"/>
              <a:cs typeface="Times New Roman" panose="02020603050405020304" pitchFamily="18" charset="0"/>
            </a:endParaRPr>
          </a:p>
          <a:p>
            <a:pPr marL="0" indent="0">
              <a:buNone/>
            </a:pPr>
            <a:r>
              <a:rPr lang="en-US" sz="2000" dirty="0">
                <a:solidFill>
                  <a:srgbClr val="C00000"/>
                </a:solidFill>
                <a:latin typeface="Times New Roman" panose="02020603050405020304" pitchFamily="18" charset="0"/>
                <a:cs typeface="Times New Roman" panose="02020603050405020304" pitchFamily="18" charset="0"/>
              </a:rPr>
              <a:t>Without using Alias</a:t>
            </a:r>
          </a:p>
          <a:p>
            <a:pPr marL="0" indent="0">
              <a:buNone/>
            </a:pPr>
            <a:endParaRPr lang="en-US" sz="2000" dirty="0">
              <a:solidFill>
                <a:srgbClr val="00B050"/>
              </a:solidFill>
              <a:latin typeface="Times New Roman" panose="02020603050405020304" pitchFamily="18" charset="0"/>
              <a:cs typeface="Times New Roman" panose="02020603050405020304" pitchFamily="18" charset="0"/>
            </a:endParaRPr>
          </a:p>
          <a:p>
            <a:pPr marL="0" indent="0" algn="ctr">
              <a:buNone/>
            </a:pPr>
            <a:r>
              <a:rPr lang="en-US" sz="2000" dirty="0">
                <a:solidFill>
                  <a:srgbClr val="0070C0"/>
                </a:solidFill>
                <a:latin typeface="Times New Roman" panose="02020603050405020304" pitchFamily="18" charset="0"/>
                <a:cs typeface="Times New Roman" panose="02020603050405020304" pitchFamily="18" charset="0"/>
              </a:rPr>
              <a:t>SELECT </a:t>
            </a:r>
            <a:r>
              <a:rPr lang="en-US" sz="2000" dirty="0" err="1">
                <a:solidFill>
                  <a:srgbClr val="0070C0"/>
                </a:solidFill>
                <a:latin typeface="Times New Roman" panose="02020603050405020304" pitchFamily="18" charset="0"/>
                <a:cs typeface="Times New Roman" panose="02020603050405020304" pitchFamily="18" charset="0"/>
              </a:rPr>
              <a:t>Orders.OrderID</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Orders.OrderDate</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err="1">
                <a:solidFill>
                  <a:srgbClr val="0070C0"/>
                </a:solidFill>
                <a:latin typeface="Times New Roman" panose="02020603050405020304" pitchFamily="18" charset="0"/>
                <a:cs typeface="Times New Roman" panose="02020603050405020304" pitchFamily="18" charset="0"/>
              </a:rPr>
              <a:t>Customers.CustomerName</a:t>
            </a:r>
            <a:r>
              <a:rPr lang="en-US" sz="2000" dirty="0">
                <a:solidFill>
                  <a:srgbClr val="0070C0"/>
                </a:solidFill>
                <a:latin typeface="Times New Roman" panose="02020603050405020304" pitchFamily="18" charset="0"/>
                <a:cs typeface="Times New Roman" panose="02020603050405020304" pitchFamily="18" charset="0"/>
              </a:rPr>
              <a:t> FROM Customers, Orders</a:t>
            </a:r>
          </a:p>
          <a:p>
            <a:pPr marL="0" indent="0" algn="ctr">
              <a:buNone/>
            </a:pPr>
            <a:r>
              <a:rPr lang="en-US" sz="2000" dirty="0">
                <a:solidFill>
                  <a:srgbClr val="0070C0"/>
                </a:solidFill>
                <a:latin typeface="Times New Roman" panose="02020603050405020304" pitchFamily="18" charset="0"/>
                <a:cs typeface="Times New Roman" panose="02020603050405020304" pitchFamily="18" charset="0"/>
              </a:rPr>
              <a:t>WHERE </a:t>
            </a:r>
            <a:r>
              <a:rPr lang="en-US" sz="2000" dirty="0" err="1">
                <a:solidFill>
                  <a:srgbClr val="0070C0"/>
                </a:solidFill>
                <a:latin typeface="Times New Roman" panose="02020603050405020304" pitchFamily="18" charset="0"/>
                <a:cs typeface="Times New Roman" panose="02020603050405020304" pitchFamily="18" charset="0"/>
              </a:rPr>
              <a:t>Customers.CustomerName</a:t>
            </a:r>
            <a:r>
              <a:rPr lang="en-US" sz="2000" dirty="0">
                <a:solidFill>
                  <a:srgbClr val="0070C0"/>
                </a:solidFill>
                <a:latin typeface="Times New Roman" panose="02020603050405020304" pitchFamily="18" charset="0"/>
                <a:cs typeface="Times New Roman" panose="02020603050405020304" pitchFamily="18" charset="0"/>
              </a:rPr>
              <a:t>='Around the Horn' AND </a:t>
            </a:r>
            <a:r>
              <a:rPr lang="en-US" sz="2000" dirty="0" err="1">
                <a:solidFill>
                  <a:srgbClr val="0070C0"/>
                </a:solidFill>
                <a:latin typeface="Times New Roman" panose="02020603050405020304" pitchFamily="18" charset="0"/>
                <a:cs typeface="Times New Roman" panose="02020603050405020304" pitchFamily="18" charset="0"/>
              </a:rPr>
              <a:t>Customers.CustomerID</a:t>
            </a:r>
            <a:r>
              <a:rPr lang="en-US" sz="2000" dirty="0">
                <a:solidFill>
                  <a:srgbClr val="0070C0"/>
                </a:solidFill>
                <a:latin typeface="Times New Roman" panose="02020603050405020304" pitchFamily="18" charset="0"/>
                <a:cs typeface="Times New Roman" panose="02020603050405020304" pitchFamily="18" charset="0"/>
              </a:rPr>
              <a:t>=</a:t>
            </a:r>
            <a:r>
              <a:rPr lang="en-US" sz="2000" dirty="0" err="1">
                <a:solidFill>
                  <a:srgbClr val="0070C0"/>
                </a:solidFill>
                <a:latin typeface="Times New Roman" panose="02020603050405020304" pitchFamily="18" charset="0"/>
                <a:cs typeface="Times New Roman" panose="02020603050405020304" pitchFamily="18" charset="0"/>
              </a:rPr>
              <a:t>Orders.CustomerID</a:t>
            </a:r>
            <a:r>
              <a:rPr lang="en-US" sz="2000" dirty="0">
                <a:solidFill>
                  <a:srgbClr val="0070C0"/>
                </a:solidFill>
                <a:latin typeface="Times New Roman" panose="02020603050405020304" pitchFamily="18" charset="0"/>
                <a:cs typeface="Times New Roman" panose="02020603050405020304" pitchFamily="18" charset="0"/>
              </a:rPr>
              <a:t>;</a:t>
            </a:r>
          </a:p>
          <a:p>
            <a:pPr algn="just"/>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BAA3215C-3532-473A-B4A6-8AF5630F8FC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608775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8EDF2-E18C-468F-959B-BE0B96F7DE0A}"/>
              </a:ext>
            </a:extLst>
          </p:cNvPr>
          <p:cNvSpPr>
            <a:spLocks noGrp="1"/>
          </p:cNvSpPr>
          <p:nvPr>
            <p:ph type="title"/>
          </p:nvPr>
        </p:nvSpPr>
        <p:spPr>
          <a:xfrm>
            <a:off x="838200" y="365126"/>
            <a:ext cx="10515600" cy="792556"/>
          </a:xfrm>
        </p:spPr>
        <p:txBody>
          <a:bodyPr>
            <a:normAutofit fontScale="90000"/>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CASE Statement</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7E157FA7-6C58-459E-A7D8-D48A435F85C0}"/>
              </a:ext>
            </a:extLst>
          </p:cNvPr>
          <p:cNvSpPr>
            <a:spLocks noGrp="1"/>
          </p:cNvSpPr>
          <p:nvPr>
            <p:ph idx="1"/>
          </p:nvPr>
        </p:nvSpPr>
        <p:spPr>
          <a:xfrm>
            <a:off x="838200" y="897622"/>
            <a:ext cx="10515600" cy="5279341"/>
          </a:xfrm>
        </p:spPr>
        <p:txBody>
          <a:bodyPr>
            <a:normAutofit/>
          </a:bodyPr>
          <a:lstStyle/>
          <a:p>
            <a:pPr algn="just"/>
            <a:r>
              <a:rPr lang="en-US" sz="2000" dirty="0">
                <a:latin typeface="Times New Roman" panose="02020603050405020304" pitchFamily="18" charset="0"/>
                <a:cs typeface="Times New Roman" panose="02020603050405020304" pitchFamily="18" charset="0"/>
              </a:rPr>
              <a:t>The CASE statement goes through conditions and returns a value when the first condition is met (like an IF-THEN-ELSE statement). </a:t>
            </a:r>
          </a:p>
          <a:p>
            <a:pPr algn="just"/>
            <a:r>
              <a:rPr lang="en-US" sz="2000" dirty="0">
                <a:latin typeface="Times New Roman" panose="02020603050405020304" pitchFamily="18" charset="0"/>
                <a:cs typeface="Times New Roman" panose="02020603050405020304" pitchFamily="18" charset="0"/>
              </a:rPr>
              <a:t>So, once a condition is true, it will stop reading and return the result. </a:t>
            </a:r>
          </a:p>
          <a:p>
            <a:pPr algn="just"/>
            <a:r>
              <a:rPr lang="en-US" sz="2000" dirty="0">
                <a:latin typeface="Times New Roman" panose="02020603050405020304" pitchFamily="18" charset="0"/>
                <a:cs typeface="Times New Roman" panose="02020603050405020304" pitchFamily="18" charset="0"/>
              </a:rPr>
              <a:t>If no conditions are true, it returns the value in the ELSE clause.</a:t>
            </a:r>
          </a:p>
          <a:p>
            <a:pPr algn="just"/>
            <a:r>
              <a:rPr lang="en-US" sz="2000" dirty="0">
                <a:latin typeface="Times New Roman" panose="02020603050405020304" pitchFamily="18" charset="0"/>
                <a:cs typeface="Times New Roman" panose="02020603050405020304" pitchFamily="18" charset="0"/>
              </a:rPr>
              <a:t>If there is no ELSE part and no conditions are true, it returns NULL.</a:t>
            </a:r>
          </a:p>
          <a:p>
            <a:pPr marL="0" indent="0" algn="just">
              <a:buNone/>
            </a:pPr>
            <a:r>
              <a:rPr lang="en-IN" sz="2000" b="1" dirty="0">
                <a:latin typeface="Times New Roman" panose="02020603050405020304" pitchFamily="18" charset="0"/>
                <a:cs typeface="Times New Roman" panose="02020603050405020304" pitchFamily="18" charset="0"/>
              </a:rPr>
              <a:t>CASE Syntax</a:t>
            </a:r>
            <a:endParaRPr lang="en-US" sz="2000" b="1"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CASE</a:t>
            </a:r>
          </a:p>
          <a:p>
            <a:pPr marL="0" indent="0" algn="just">
              <a:buNone/>
            </a:pPr>
            <a:r>
              <a:rPr lang="en-US" sz="2000" dirty="0">
                <a:latin typeface="Times New Roman" panose="02020603050405020304" pitchFamily="18" charset="0"/>
                <a:cs typeface="Times New Roman" panose="02020603050405020304" pitchFamily="18" charset="0"/>
              </a:rPr>
              <a:t>	 WHEN condition1 THEN result1</a:t>
            </a:r>
          </a:p>
          <a:p>
            <a:pPr marL="0" indent="0" algn="just">
              <a:buNone/>
            </a:pPr>
            <a:r>
              <a:rPr lang="en-US" sz="2000" dirty="0">
                <a:latin typeface="Times New Roman" panose="02020603050405020304" pitchFamily="18" charset="0"/>
                <a:cs typeface="Times New Roman" panose="02020603050405020304" pitchFamily="18" charset="0"/>
              </a:rPr>
              <a:t>	 WHEN condition2 THEN result2</a:t>
            </a:r>
          </a:p>
          <a:p>
            <a:pPr marL="0" indent="0" algn="just">
              <a:buNone/>
            </a:pPr>
            <a:r>
              <a:rPr lang="en-US" sz="2000" dirty="0">
                <a:latin typeface="Times New Roman" panose="02020603050405020304" pitchFamily="18" charset="0"/>
                <a:cs typeface="Times New Roman" panose="02020603050405020304" pitchFamily="18" charset="0"/>
              </a:rPr>
              <a:t>	 WHEN </a:t>
            </a:r>
            <a:r>
              <a:rPr lang="en-US" sz="2000" dirty="0" err="1">
                <a:latin typeface="Times New Roman" panose="02020603050405020304" pitchFamily="18" charset="0"/>
                <a:cs typeface="Times New Roman" panose="02020603050405020304" pitchFamily="18" charset="0"/>
              </a:rPr>
              <a:t>conditionN</a:t>
            </a:r>
            <a:r>
              <a:rPr lang="en-US" sz="2000" dirty="0">
                <a:latin typeface="Times New Roman" panose="02020603050405020304" pitchFamily="18" charset="0"/>
                <a:cs typeface="Times New Roman" panose="02020603050405020304" pitchFamily="18" charset="0"/>
              </a:rPr>
              <a:t> THEN result</a:t>
            </a:r>
          </a:p>
          <a:p>
            <a:pPr marL="0" indent="0" algn="just">
              <a:buNone/>
            </a:pPr>
            <a:r>
              <a:rPr lang="en-US" sz="2000" dirty="0">
                <a:latin typeface="Times New Roman" panose="02020603050405020304" pitchFamily="18" charset="0"/>
                <a:cs typeface="Times New Roman" panose="02020603050405020304" pitchFamily="18" charset="0"/>
              </a:rPr>
              <a:t>	 ELSE result</a:t>
            </a:r>
          </a:p>
          <a:p>
            <a:pPr marL="0" indent="0" algn="just">
              <a:buNone/>
            </a:pPr>
            <a:r>
              <a:rPr lang="en-US" sz="2000" dirty="0">
                <a:latin typeface="Times New Roman" panose="02020603050405020304" pitchFamily="18" charset="0"/>
                <a:cs typeface="Times New Roman" panose="02020603050405020304" pitchFamily="18" charset="0"/>
              </a:rPr>
              <a:t>END;</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DFE2A8DD-9D49-4F9B-A480-2DACE3B88199}"/>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5216169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F6092E-2A61-4FB9-A49C-BC1A38C3EC59}"/>
              </a:ext>
            </a:extLst>
          </p:cNvPr>
          <p:cNvSpPr>
            <a:spLocks noGrp="1"/>
          </p:cNvSpPr>
          <p:nvPr>
            <p:ph type="title"/>
          </p:nvPr>
        </p:nvSpPr>
        <p:spPr>
          <a:xfrm>
            <a:off x="838200" y="365125"/>
            <a:ext cx="10515600" cy="515719"/>
          </a:xfrm>
        </p:spPr>
        <p:txBody>
          <a:bodyPr>
            <a:normAutofit fontScale="90000"/>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CASE Statement</a:t>
            </a:r>
            <a:endParaRPr lang="en-IN" sz="3200" dirty="0"/>
          </a:p>
        </p:txBody>
      </p:sp>
      <p:sp>
        <p:nvSpPr>
          <p:cNvPr id="3" name="Content Placeholder 2">
            <a:extLst>
              <a:ext uri="{FF2B5EF4-FFF2-40B4-BE49-F238E27FC236}">
                <a16:creationId xmlns="" xmlns:a16="http://schemas.microsoft.com/office/drawing/2014/main" id="{585D5F40-BC11-44F7-9FB8-93A92C76CEBE}"/>
              </a:ext>
            </a:extLst>
          </p:cNvPr>
          <p:cNvSpPr>
            <a:spLocks noGrp="1"/>
          </p:cNvSpPr>
          <p:nvPr>
            <p:ph idx="1"/>
          </p:nvPr>
        </p:nvSpPr>
        <p:spPr>
          <a:xfrm>
            <a:off x="838200" y="964734"/>
            <a:ext cx="10515600" cy="5212229"/>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orderid</a:t>
            </a:r>
            <a:r>
              <a:rPr lang="en-US" sz="1600" dirty="0">
                <a:latin typeface="Times New Roman" panose="02020603050405020304" pitchFamily="18" charset="0"/>
                <a:cs typeface="Times New Roman" panose="02020603050405020304" pitchFamily="18" charset="0"/>
              </a:rPr>
              <a:t>, quantity,</a:t>
            </a:r>
          </a:p>
          <a:p>
            <a:pPr marL="0" indent="0">
              <a:buNone/>
            </a:pPr>
            <a:r>
              <a:rPr lang="en-US" sz="1600" dirty="0">
                <a:latin typeface="Times New Roman" panose="02020603050405020304" pitchFamily="18" charset="0"/>
                <a:cs typeface="Times New Roman" panose="02020603050405020304" pitchFamily="18" charset="0"/>
              </a:rPr>
              <a:t>CASE</a:t>
            </a:r>
          </a:p>
          <a:p>
            <a:pPr marL="0" indent="0">
              <a:buNone/>
            </a:pPr>
            <a:r>
              <a:rPr lang="en-US" sz="1600" dirty="0">
                <a:latin typeface="Times New Roman" panose="02020603050405020304" pitchFamily="18" charset="0"/>
                <a:cs typeface="Times New Roman" panose="02020603050405020304" pitchFamily="18" charset="0"/>
              </a:rPr>
              <a:t>	WHEN quantity &gt; 30 THEN 'The quantity is greater than 30’</a:t>
            </a:r>
          </a:p>
          <a:p>
            <a:pPr marL="0" indent="0">
              <a:buNone/>
            </a:pPr>
            <a:r>
              <a:rPr lang="en-US" sz="1600" dirty="0">
                <a:latin typeface="Times New Roman" panose="02020603050405020304" pitchFamily="18" charset="0"/>
                <a:cs typeface="Times New Roman" panose="02020603050405020304" pitchFamily="18" charset="0"/>
              </a:rPr>
              <a:t>	WHEN quantity = 30 THEN 'The quantity is 30’</a:t>
            </a:r>
          </a:p>
          <a:p>
            <a:pPr marL="0" indent="0">
              <a:buNone/>
            </a:pPr>
            <a:r>
              <a:rPr lang="en-US" sz="1600" dirty="0">
                <a:latin typeface="Times New Roman" panose="02020603050405020304" pitchFamily="18" charset="0"/>
                <a:cs typeface="Times New Roman" panose="02020603050405020304" pitchFamily="18" charset="0"/>
              </a:rPr>
              <a:t>	ELSE 'The quantity is under 30’</a:t>
            </a:r>
          </a:p>
          <a:p>
            <a:pPr marL="0" indent="0">
              <a:buNone/>
            </a:pPr>
            <a:r>
              <a:rPr lang="en-US" sz="1600" dirty="0">
                <a:latin typeface="Times New Roman" panose="02020603050405020304" pitchFamily="18" charset="0"/>
                <a:cs typeface="Times New Roman" panose="02020603050405020304" pitchFamily="18" charset="0"/>
              </a:rPr>
              <a:t>	END AS </a:t>
            </a:r>
            <a:r>
              <a:rPr lang="en-US" sz="1600" dirty="0" err="1">
                <a:latin typeface="Times New Roman" panose="02020603050405020304" pitchFamily="18" charset="0"/>
                <a:cs typeface="Times New Roman" panose="02020603050405020304" pitchFamily="18" charset="0"/>
              </a:rPr>
              <a:t>QuantityText</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orderdetails</a:t>
            </a:r>
            <a:r>
              <a:rPr lang="en-US" sz="1600" dirty="0">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FEB95F85-CF9A-4FBF-BD7D-5D2C24929AD3}"/>
              </a:ext>
            </a:extLst>
          </p:cNvPr>
          <p:cNvPicPr>
            <a:picLocks noChangeAspect="1"/>
          </p:cNvPicPr>
          <p:nvPr/>
        </p:nvPicPr>
        <p:blipFill rotWithShape="1">
          <a:blip r:embed="rId2">
            <a:extLst>
              <a:ext uri="{28A0092B-C50C-407E-A947-70E740481C1C}">
                <a14:useLocalDpi xmlns:a14="http://schemas.microsoft.com/office/drawing/2010/main" val="0"/>
              </a:ext>
            </a:extLst>
          </a:blip>
          <a:srcRect l="15750" t="17921" r="8580" b="22058"/>
          <a:stretch/>
        </p:blipFill>
        <p:spPr>
          <a:xfrm>
            <a:off x="938868" y="3489820"/>
            <a:ext cx="5092815" cy="2771033"/>
          </a:xfrm>
          <a:prstGeom prst="rect">
            <a:avLst/>
          </a:prstGeom>
        </p:spPr>
      </p:pic>
      <p:pic>
        <p:nvPicPr>
          <p:cNvPr id="6" name="Picture 5">
            <a:extLst>
              <a:ext uri="{FF2B5EF4-FFF2-40B4-BE49-F238E27FC236}">
                <a16:creationId xmlns="" xmlns:a16="http://schemas.microsoft.com/office/drawing/2014/main" id="{5447C028-C4D7-4A07-8ACC-377D54A9D4F3}"/>
              </a:ext>
            </a:extLst>
          </p:cNvPr>
          <p:cNvPicPr>
            <a:picLocks noChangeAspect="1"/>
          </p:cNvPicPr>
          <p:nvPr/>
        </p:nvPicPr>
        <p:blipFill rotWithShape="1">
          <a:blip r:embed="rId3">
            <a:extLst>
              <a:ext uri="{28A0092B-C50C-407E-A947-70E740481C1C}">
                <a14:useLocalDpi xmlns:a14="http://schemas.microsoft.com/office/drawing/2010/main" val="0"/>
              </a:ext>
            </a:extLst>
          </a:blip>
          <a:srcRect l="12948" t="23280" r="6865" b="7653"/>
          <a:stretch/>
        </p:blipFill>
        <p:spPr>
          <a:xfrm>
            <a:off x="6031683" y="3570848"/>
            <a:ext cx="5659769" cy="2771033"/>
          </a:xfrm>
          <a:prstGeom prst="rect">
            <a:avLst/>
          </a:prstGeom>
        </p:spPr>
      </p:pic>
      <p:sp>
        <p:nvSpPr>
          <p:cNvPr id="5" name="Footer Placeholder 4">
            <a:extLst>
              <a:ext uri="{FF2B5EF4-FFF2-40B4-BE49-F238E27FC236}">
                <a16:creationId xmlns="" xmlns:a16="http://schemas.microsoft.com/office/drawing/2014/main" id="{C36C8852-B09D-4406-AC61-FCD6CCBF0D29}"/>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113309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4FD6F5C-1E15-4597-AA55-4D1110315A76}"/>
              </a:ext>
            </a:extLst>
          </p:cNvPr>
          <p:cNvSpPr>
            <a:spLocks noGrp="1"/>
          </p:cNvSpPr>
          <p:nvPr>
            <p:ph idx="1"/>
          </p:nvPr>
        </p:nvSpPr>
        <p:spPr>
          <a:xfrm>
            <a:off x="402672" y="377506"/>
            <a:ext cx="11534862" cy="6216242"/>
          </a:xfrm>
        </p:spPr>
        <p:txBody>
          <a:bodyPr>
            <a:normAutofit/>
          </a:bodyPr>
          <a:lstStyle/>
          <a:p>
            <a:pPr algn="just"/>
            <a:r>
              <a:rPr lang="en-IN" sz="2000" b="1" dirty="0">
                <a:latin typeface="Times New Roman" panose="02020603050405020304" pitchFamily="18" charset="0"/>
                <a:cs typeface="Times New Roman" panose="02020603050405020304" pitchFamily="18" charset="0"/>
              </a:rPr>
              <a:t>Concurrent-access anomalies: </a:t>
            </a:r>
            <a:r>
              <a:rPr lang="en-IN" sz="2000" dirty="0">
                <a:latin typeface="Times New Roman" panose="02020603050405020304" pitchFamily="18" charset="0"/>
                <a:cs typeface="Times New Roman" panose="02020603050405020304" pitchFamily="18" charset="0"/>
              </a:rPr>
              <a:t>For the </a:t>
            </a:r>
            <a:r>
              <a:rPr lang="en-US" sz="2000" dirty="0">
                <a:latin typeface="Times New Roman" panose="02020603050405020304" pitchFamily="18" charset="0"/>
                <a:cs typeface="Times New Roman" panose="02020603050405020304" pitchFamily="18" charset="0"/>
              </a:rPr>
              <a:t>sake of overall performance of the system and faster response, many systems allow multiple users to update the data simultaneously.</a:t>
            </a:r>
          </a:p>
          <a:p>
            <a:pPr algn="just"/>
            <a:r>
              <a:rPr lang="en-US" sz="2000" dirty="0">
                <a:latin typeface="Times New Roman" panose="02020603050405020304" pitchFamily="18" charset="0"/>
                <a:cs typeface="Times New Roman" panose="02020603050405020304" pitchFamily="18" charset="0"/>
              </a:rPr>
              <a:t>Uncontrolled concurrent accesses can lead to inconsistencies.</a:t>
            </a:r>
          </a:p>
          <a:p>
            <a:pPr algn="just"/>
            <a:r>
              <a:rPr lang="en-US" sz="2000" b="1" dirty="0">
                <a:solidFill>
                  <a:srgbClr val="C00000"/>
                </a:solidFill>
                <a:latin typeface="Times New Roman" panose="02020603050405020304" pitchFamily="18" charset="0"/>
                <a:cs typeface="Times New Roman" panose="02020603050405020304" pitchFamily="18" charset="0"/>
              </a:rPr>
              <a:t>E.g.: </a:t>
            </a:r>
            <a:r>
              <a:rPr lang="en-US" sz="2000" dirty="0">
                <a:latin typeface="Times New Roman" panose="02020603050405020304" pitchFamily="18" charset="0"/>
                <a:cs typeface="Times New Roman" panose="02020603050405020304" pitchFamily="18" charset="0"/>
              </a:rPr>
              <a:t>Two people reading a balance and updating it at the same time.</a:t>
            </a:r>
          </a:p>
          <a:p>
            <a:pPr algn="just"/>
            <a:r>
              <a:rPr lang="en-US" sz="2000" dirty="0">
                <a:latin typeface="Times New Roman" panose="02020603050405020304" pitchFamily="18" charset="0"/>
                <a:cs typeface="Times New Roman" panose="02020603050405020304" pitchFamily="18" charset="0"/>
              </a:rPr>
              <a:t>Consider department A, with an account balance of </a:t>
            </a:r>
            <a:r>
              <a:rPr lang="en-US" sz="2000" dirty="0">
                <a:solidFill>
                  <a:srgbClr val="00B050"/>
                </a:solidFill>
                <a:latin typeface="Times New Roman" panose="02020603050405020304" pitchFamily="18" charset="0"/>
                <a:cs typeface="Times New Roman" panose="02020603050405020304" pitchFamily="18" charset="0"/>
              </a:rPr>
              <a:t>$10,000</a:t>
            </a:r>
            <a:r>
              <a:rPr lang="en-US" sz="2000" dirty="0">
                <a:latin typeface="Times New Roman" panose="02020603050405020304" pitchFamily="18" charset="0"/>
                <a:cs typeface="Times New Roman" panose="02020603050405020304" pitchFamily="18" charset="0"/>
              </a:rPr>
              <a:t>. If two department clerks debit the account balance (</a:t>
            </a:r>
            <a:r>
              <a:rPr lang="en-US" sz="2000" dirty="0">
                <a:solidFill>
                  <a:srgbClr val="00B050"/>
                </a:solidFill>
                <a:latin typeface="Times New Roman" panose="02020603050405020304" pitchFamily="18" charset="0"/>
                <a:cs typeface="Times New Roman" panose="02020603050405020304" pitchFamily="18" charset="0"/>
              </a:rPr>
              <a:t>$500 </a:t>
            </a:r>
            <a:r>
              <a:rPr lang="en-US" sz="2000" dirty="0">
                <a:latin typeface="Times New Roman" panose="02020603050405020304" pitchFamily="18" charset="0"/>
                <a:cs typeface="Times New Roman" panose="02020603050405020304" pitchFamily="18" charset="0"/>
              </a:rPr>
              <a:t>and </a:t>
            </a:r>
            <a:r>
              <a:rPr lang="en-US" sz="2000" dirty="0">
                <a:solidFill>
                  <a:srgbClr val="00B050"/>
                </a:solidFill>
                <a:latin typeface="Times New Roman" panose="02020603050405020304" pitchFamily="18" charset="0"/>
                <a:cs typeface="Times New Roman" panose="02020603050405020304" pitchFamily="18" charset="0"/>
              </a:rPr>
              <a:t>$100</a:t>
            </a:r>
            <a:r>
              <a:rPr lang="en-US" sz="2000" dirty="0">
                <a:latin typeface="Times New Roman" panose="02020603050405020304" pitchFamily="18" charset="0"/>
                <a:cs typeface="Times New Roman" panose="02020603050405020304" pitchFamily="18" charset="0"/>
              </a:rPr>
              <a:t>) of department A at almost exactly the same time the result of the concurrent executions may leave the budget in an incorrect (or inconsistent) state.</a:t>
            </a:r>
          </a:p>
          <a:p>
            <a:pPr algn="just"/>
            <a:r>
              <a:rPr lang="en-US" sz="2000" dirty="0">
                <a:latin typeface="Times New Roman" panose="02020603050405020304" pitchFamily="18" charset="0"/>
                <a:cs typeface="Times New Roman" panose="02020603050405020304" pitchFamily="18" charset="0"/>
              </a:rPr>
              <a:t>If the two programs run concurrently, they may both read the value </a:t>
            </a:r>
            <a:r>
              <a:rPr lang="en-US" sz="2000" dirty="0">
                <a:solidFill>
                  <a:srgbClr val="00B050"/>
                </a:solidFill>
                <a:latin typeface="Times New Roman" panose="02020603050405020304" pitchFamily="18" charset="0"/>
                <a:cs typeface="Times New Roman" panose="02020603050405020304" pitchFamily="18" charset="0"/>
              </a:rPr>
              <a:t>$10,000</a:t>
            </a:r>
            <a:r>
              <a:rPr lang="en-US" sz="2000" dirty="0">
                <a:latin typeface="Times New Roman" panose="02020603050405020304" pitchFamily="18" charset="0"/>
                <a:cs typeface="Times New Roman" panose="02020603050405020304" pitchFamily="18" charset="0"/>
              </a:rPr>
              <a:t>, and write back </a:t>
            </a:r>
            <a:r>
              <a:rPr lang="en-US" sz="2000" dirty="0">
                <a:solidFill>
                  <a:srgbClr val="00B050"/>
                </a:solidFill>
                <a:latin typeface="Times New Roman" panose="02020603050405020304" pitchFamily="18" charset="0"/>
                <a:cs typeface="Times New Roman" panose="02020603050405020304" pitchFamily="18" charset="0"/>
              </a:rPr>
              <a:t>$9500 </a:t>
            </a:r>
            <a:r>
              <a:rPr lang="en-US" sz="2000" dirty="0">
                <a:latin typeface="Times New Roman" panose="02020603050405020304" pitchFamily="18" charset="0"/>
                <a:cs typeface="Times New Roman" panose="02020603050405020304" pitchFamily="18" charset="0"/>
              </a:rPr>
              <a:t>and </a:t>
            </a:r>
            <a:r>
              <a:rPr lang="en-US" sz="2000" dirty="0">
                <a:solidFill>
                  <a:srgbClr val="00B050"/>
                </a:solidFill>
                <a:latin typeface="Times New Roman" panose="02020603050405020304" pitchFamily="18" charset="0"/>
                <a:cs typeface="Times New Roman" panose="02020603050405020304" pitchFamily="18" charset="0"/>
              </a:rPr>
              <a:t>$9900</a:t>
            </a:r>
            <a:r>
              <a:rPr lang="en-US" sz="2000" dirty="0">
                <a:latin typeface="Times New Roman" panose="02020603050405020304" pitchFamily="18" charset="0"/>
                <a:cs typeface="Times New Roman" panose="02020603050405020304" pitchFamily="18" charset="0"/>
              </a:rPr>
              <a:t>, respectively. Depending on which one writes the value last, the account balance of department A may contain either </a:t>
            </a:r>
            <a:r>
              <a:rPr lang="en-US" sz="2000" dirty="0">
                <a:solidFill>
                  <a:srgbClr val="00B050"/>
                </a:solidFill>
                <a:latin typeface="Times New Roman" panose="02020603050405020304" pitchFamily="18" charset="0"/>
                <a:cs typeface="Times New Roman" panose="02020603050405020304" pitchFamily="18" charset="0"/>
              </a:rPr>
              <a:t>$9500 or $9900</a:t>
            </a:r>
            <a:r>
              <a:rPr lang="en-US" sz="2000" dirty="0">
                <a:latin typeface="Times New Roman" panose="02020603050405020304" pitchFamily="18" charset="0"/>
                <a:cs typeface="Times New Roman" panose="02020603050405020304" pitchFamily="18" charset="0"/>
              </a:rPr>
              <a:t>, rather than the correct value of </a:t>
            </a:r>
            <a:r>
              <a:rPr lang="en-US" sz="2000" dirty="0">
                <a:solidFill>
                  <a:srgbClr val="00B050"/>
                </a:solidFill>
                <a:latin typeface="Times New Roman" panose="02020603050405020304" pitchFamily="18" charset="0"/>
                <a:cs typeface="Times New Roman" panose="02020603050405020304" pitchFamily="18" charset="0"/>
              </a:rPr>
              <a:t>$9400. </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Security problems: </a:t>
            </a:r>
            <a:r>
              <a:rPr lang="en-US" sz="2000" dirty="0">
                <a:latin typeface="Times New Roman" panose="02020603050405020304" pitchFamily="18" charset="0"/>
                <a:cs typeface="Times New Roman" panose="02020603050405020304" pitchFamily="18" charset="0"/>
              </a:rPr>
              <a:t>Not every user of the database system should be able to access all the data.</a:t>
            </a:r>
          </a:p>
          <a:p>
            <a:pPr algn="just"/>
            <a:r>
              <a:rPr lang="en-US" sz="2000" b="1" dirty="0">
                <a:solidFill>
                  <a:srgbClr val="C00000"/>
                </a:solidFill>
                <a:latin typeface="Times New Roman" panose="02020603050405020304" pitchFamily="18" charset="0"/>
                <a:cs typeface="Times New Roman" panose="02020603050405020304" pitchFamily="18" charset="0"/>
              </a:rPr>
              <a:t>E.g.: </a:t>
            </a:r>
            <a:r>
              <a:rPr lang="en-US" sz="2000" dirty="0">
                <a:latin typeface="Times New Roman" panose="02020603050405020304" pitchFamily="18" charset="0"/>
                <a:cs typeface="Times New Roman" panose="02020603050405020304" pitchFamily="18" charset="0"/>
              </a:rPr>
              <a:t>in a university, payroll personnel need to see only that part of the database that has financial information. They do not need access to information about academic records.</a:t>
            </a:r>
          </a:p>
          <a:p>
            <a:pPr algn="just"/>
            <a:endParaRPr lang="en-US" sz="2000" dirty="0">
              <a:latin typeface="Times New Roman" panose="02020603050405020304" pitchFamily="18" charset="0"/>
              <a:cs typeface="Times New Roman" panose="02020603050405020304" pitchFamily="18" charset="0"/>
            </a:endParaRPr>
          </a:p>
          <a:p>
            <a:pPr marL="0" indent="0" algn="ctr">
              <a:buNone/>
            </a:pPr>
            <a:r>
              <a:rPr lang="en-US" sz="2000" b="1" dirty="0">
                <a:solidFill>
                  <a:srgbClr val="0070C0"/>
                </a:solidFill>
                <a:latin typeface="Times New Roman" panose="02020603050405020304" pitchFamily="18" charset="0"/>
                <a:cs typeface="Times New Roman" panose="02020603050405020304" pitchFamily="18" charset="0"/>
              </a:rPr>
              <a:t>Database systems offer solutions to all the above problems</a:t>
            </a:r>
          </a:p>
          <a:p>
            <a:pPr algn="just"/>
            <a:endParaRPr lang="en-US" sz="2000" dirty="0">
              <a:latin typeface="Times New Roman" panose="02020603050405020304" pitchFamily="18" charset="0"/>
              <a:cs typeface="Times New Roman" panose="02020603050405020304" pitchFamily="18" charset="0"/>
            </a:endParaRPr>
          </a:p>
          <a:p>
            <a:endParaRPr lang="en-IN" dirty="0"/>
          </a:p>
        </p:txBody>
      </p:sp>
      <p:sp>
        <p:nvSpPr>
          <p:cNvPr id="2" name="Footer Placeholder 1">
            <a:extLst>
              <a:ext uri="{FF2B5EF4-FFF2-40B4-BE49-F238E27FC236}">
                <a16:creationId xmlns="" xmlns:a16="http://schemas.microsoft.com/office/drawing/2014/main" id="{E03845A9-18E3-4DEB-81FC-259B20E66E90}"/>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5984275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2A0069-81CC-43A0-9372-9FB761D41AA8}"/>
              </a:ext>
            </a:extLst>
          </p:cNvPr>
          <p:cNvSpPr>
            <a:spLocks noGrp="1"/>
          </p:cNvSpPr>
          <p:nvPr>
            <p:ph type="title"/>
          </p:nvPr>
        </p:nvSpPr>
        <p:spPr>
          <a:xfrm>
            <a:off x="838200" y="365126"/>
            <a:ext cx="10515600" cy="658332"/>
          </a:xfrm>
        </p:spPr>
        <p:txBody>
          <a:bodyPr>
            <a:normAutofit fontScale="90000"/>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DELETE Statement</a:t>
            </a:r>
            <a:br>
              <a:rPr lang="en-IN" sz="3200" b="0" i="0" dirty="0">
                <a:solidFill>
                  <a:srgbClr val="000000"/>
                </a:solidFill>
                <a:effectLst/>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5A4D235-C8EB-4D33-AEC8-01AA72EF493F}"/>
              </a:ext>
            </a:extLst>
          </p:cNvPr>
          <p:cNvSpPr>
            <a:spLocks noGrp="1"/>
          </p:cNvSpPr>
          <p:nvPr>
            <p:ph idx="1"/>
          </p:nvPr>
        </p:nvSpPr>
        <p:spPr>
          <a:xfrm>
            <a:off x="838200" y="889233"/>
            <a:ext cx="10515600" cy="5287730"/>
          </a:xfrm>
        </p:spPr>
        <p:txBody>
          <a:bodyPr>
            <a:normAutofit/>
          </a:bodyPr>
          <a:lstStyle/>
          <a:p>
            <a:pPr algn="just"/>
            <a:r>
              <a:rPr lang="en-US" sz="2000" dirty="0">
                <a:latin typeface="Times New Roman" panose="02020603050405020304" pitchFamily="18" charset="0"/>
                <a:cs typeface="Times New Roman" panose="02020603050405020304" pitchFamily="18" charset="0"/>
              </a:rPr>
              <a:t>The DELETE statement is used to delete existing records in a table.</a:t>
            </a:r>
          </a:p>
          <a:p>
            <a:pPr marL="0" indent="0" algn="just">
              <a:buNone/>
            </a:pPr>
            <a:r>
              <a:rPr lang="en-US" sz="2000" b="1" dirty="0">
                <a:latin typeface="Times New Roman" panose="02020603050405020304" pitchFamily="18" charset="0"/>
                <a:cs typeface="Times New Roman" panose="02020603050405020304" pitchFamily="18" charset="0"/>
              </a:rPr>
              <a:t>DELETE Syntax</a:t>
            </a:r>
          </a:p>
          <a:p>
            <a:pPr algn="just"/>
            <a:r>
              <a:rPr lang="en-US" sz="2000" dirty="0">
                <a:latin typeface="Times New Roman" panose="02020603050405020304" pitchFamily="18" charset="0"/>
                <a:cs typeface="Times New Roman" panose="02020603050405020304" pitchFamily="18" charset="0"/>
              </a:rPr>
              <a:t>DELETE FROM </a:t>
            </a:r>
            <a:r>
              <a:rPr lang="en-US" sz="2000" dirty="0" err="1">
                <a:latin typeface="Times New Roman" panose="02020603050405020304" pitchFamily="18" charset="0"/>
                <a:cs typeface="Times New Roman" panose="02020603050405020304" pitchFamily="18" charset="0"/>
              </a:rPr>
              <a:t>table_name</a:t>
            </a:r>
            <a:r>
              <a:rPr lang="en-US" sz="2000" dirty="0">
                <a:latin typeface="Times New Roman" panose="02020603050405020304" pitchFamily="18" charset="0"/>
                <a:cs typeface="Times New Roman" panose="02020603050405020304" pitchFamily="18" charset="0"/>
              </a:rPr>
              <a:t> WHERE condition;</a:t>
            </a:r>
          </a:p>
          <a:p>
            <a:pPr marL="0" indent="0" algn="ctr">
              <a:buNone/>
            </a:pPr>
            <a:r>
              <a:rPr lang="en-US" sz="2000" dirty="0">
                <a:solidFill>
                  <a:srgbClr val="00B050"/>
                </a:solidFill>
                <a:latin typeface="Times New Roman" panose="02020603050405020304" pitchFamily="18" charset="0"/>
                <a:cs typeface="Times New Roman" panose="02020603050405020304" pitchFamily="18" charset="0"/>
              </a:rPr>
              <a:t>DELETE FROM </a:t>
            </a:r>
            <a:r>
              <a:rPr lang="en-US" sz="2000" dirty="0" err="1">
                <a:solidFill>
                  <a:srgbClr val="00B050"/>
                </a:solidFill>
                <a:latin typeface="Times New Roman" panose="02020603050405020304" pitchFamily="18" charset="0"/>
                <a:cs typeface="Times New Roman" panose="02020603050405020304" pitchFamily="18" charset="0"/>
              </a:rPr>
              <a:t>orderdetails</a:t>
            </a:r>
            <a:r>
              <a:rPr lang="en-US" sz="2000" dirty="0">
                <a:solidFill>
                  <a:srgbClr val="00B050"/>
                </a:solidFill>
                <a:latin typeface="Times New Roman" panose="02020603050405020304" pitchFamily="18" charset="0"/>
                <a:cs typeface="Times New Roman" panose="02020603050405020304" pitchFamily="18" charset="0"/>
              </a:rPr>
              <a:t> WHERE productid = 12;</a:t>
            </a:r>
          </a:p>
          <a:p>
            <a:pPr algn="just"/>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2DEC50A5-35A8-4AEF-94E9-656F6A97D2D2}"/>
              </a:ext>
            </a:extLst>
          </p:cNvPr>
          <p:cNvPicPr>
            <a:picLocks noChangeAspect="1"/>
          </p:cNvPicPr>
          <p:nvPr/>
        </p:nvPicPr>
        <p:blipFill rotWithShape="1">
          <a:blip r:embed="rId2">
            <a:extLst>
              <a:ext uri="{28A0092B-C50C-407E-A947-70E740481C1C}">
                <a14:useLocalDpi xmlns:a14="http://schemas.microsoft.com/office/drawing/2010/main" val="0"/>
              </a:ext>
            </a:extLst>
          </a:blip>
          <a:srcRect l="15103" t="30135" r="7487" b="11908"/>
          <a:stretch/>
        </p:blipFill>
        <p:spPr>
          <a:xfrm>
            <a:off x="838200" y="2401368"/>
            <a:ext cx="5434413" cy="3375589"/>
          </a:xfrm>
          <a:prstGeom prst="rect">
            <a:avLst/>
          </a:prstGeom>
        </p:spPr>
      </p:pic>
      <p:pic>
        <p:nvPicPr>
          <p:cNvPr id="5" name="Picture 4">
            <a:extLst>
              <a:ext uri="{FF2B5EF4-FFF2-40B4-BE49-F238E27FC236}">
                <a16:creationId xmlns="" xmlns:a16="http://schemas.microsoft.com/office/drawing/2014/main" id="{E5B39DC3-852E-4093-AEE8-0A1DAC66AAC4}"/>
              </a:ext>
            </a:extLst>
          </p:cNvPr>
          <p:cNvPicPr>
            <a:picLocks noChangeAspect="1"/>
          </p:cNvPicPr>
          <p:nvPr/>
        </p:nvPicPr>
        <p:blipFill rotWithShape="1">
          <a:blip r:embed="rId3">
            <a:extLst>
              <a:ext uri="{28A0092B-C50C-407E-A947-70E740481C1C}">
                <a14:useLocalDpi xmlns:a14="http://schemas.microsoft.com/office/drawing/2010/main" val="0"/>
              </a:ext>
            </a:extLst>
          </a:blip>
          <a:srcRect l="9957" t="12344" r="4874" b="11035"/>
          <a:stretch/>
        </p:blipFill>
        <p:spPr>
          <a:xfrm>
            <a:off x="6725538" y="2580829"/>
            <a:ext cx="4888195" cy="3016666"/>
          </a:xfrm>
          <a:prstGeom prst="rect">
            <a:avLst/>
          </a:prstGeom>
        </p:spPr>
      </p:pic>
      <p:sp>
        <p:nvSpPr>
          <p:cNvPr id="6" name="Footer Placeholder 5">
            <a:extLst>
              <a:ext uri="{FF2B5EF4-FFF2-40B4-BE49-F238E27FC236}">
                <a16:creationId xmlns="" xmlns:a16="http://schemas.microsoft.com/office/drawing/2014/main" id="{8DB8741A-C8E7-4CB7-B575-ABD46B36FEF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40084476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10A221-09E0-4543-8DF3-95678816DA11}"/>
              </a:ext>
            </a:extLst>
          </p:cNvPr>
          <p:cNvSpPr>
            <a:spLocks noGrp="1"/>
          </p:cNvSpPr>
          <p:nvPr>
            <p:ph type="title"/>
          </p:nvPr>
        </p:nvSpPr>
        <p:spPr>
          <a:xfrm>
            <a:off x="906253" y="500673"/>
            <a:ext cx="10515600" cy="360728"/>
          </a:xfrm>
        </p:spPr>
        <p:txBody>
          <a:bodyPr>
            <a:normAutofit fontScale="90000"/>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Delete All Records</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EAC84103-7E39-46FD-B0C3-D765D5AA98E2}"/>
              </a:ext>
            </a:extLst>
          </p:cNvPr>
          <p:cNvSpPr>
            <a:spLocks noGrp="1"/>
          </p:cNvSpPr>
          <p:nvPr>
            <p:ph idx="1"/>
          </p:nvPr>
        </p:nvSpPr>
        <p:spPr>
          <a:xfrm>
            <a:off x="838200" y="956346"/>
            <a:ext cx="10515600" cy="5220617"/>
          </a:xfrm>
        </p:spPr>
        <p:txBody>
          <a:bodyPr>
            <a:normAutofit/>
          </a:bodyPr>
          <a:lstStyle/>
          <a:p>
            <a:pPr algn="just"/>
            <a:r>
              <a:rPr lang="en-US" sz="2000" dirty="0">
                <a:latin typeface="Times New Roman" panose="02020603050405020304" pitchFamily="18" charset="0"/>
                <a:cs typeface="Times New Roman" panose="02020603050405020304" pitchFamily="18" charset="0"/>
              </a:rPr>
              <a:t>It is possible to delete all rows in a table without deleting the table. This means that the table structure, attributes, and indexes will be intact.</a:t>
            </a:r>
          </a:p>
          <a:p>
            <a:pPr algn="just"/>
            <a:r>
              <a:rPr lang="en-IN" sz="2000" dirty="0">
                <a:latin typeface="Times New Roman" panose="02020603050405020304" pitchFamily="18" charset="0"/>
                <a:cs typeface="Times New Roman" panose="02020603050405020304" pitchFamily="18" charset="0"/>
              </a:rPr>
              <a:t>DELETE FROM </a:t>
            </a:r>
            <a:r>
              <a:rPr lang="en-IN" sz="2000" dirty="0" err="1">
                <a:latin typeface="Times New Roman" panose="02020603050405020304" pitchFamily="18" charset="0"/>
                <a:cs typeface="Times New Roman" panose="02020603050405020304" pitchFamily="18" charset="0"/>
              </a:rPr>
              <a:t>table_name</a:t>
            </a:r>
            <a:r>
              <a:rPr lang="en-IN" sz="2000" dirty="0">
                <a:latin typeface="Times New Roman" panose="02020603050405020304" pitchFamily="18" charset="0"/>
                <a:cs typeface="Times New Roman" panose="02020603050405020304" pitchFamily="18" charset="0"/>
              </a:rPr>
              <a:t>;</a:t>
            </a:r>
          </a:p>
          <a:p>
            <a:pPr marL="0" indent="0" algn="ctr">
              <a:buNone/>
            </a:pPr>
            <a:r>
              <a:rPr lang="en-IN" sz="2000" dirty="0">
                <a:solidFill>
                  <a:srgbClr val="00B050"/>
                </a:solidFill>
                <a:latin typeface="Times New Roman" panose="02020603050405020304" pitchFamily="18" charset="0"/>
                <a:cs typeface="Times New Roman" panose="02020603050405020304" pitchFamily="18" charset="0"/>
              </a:rPr>
              <a:t>DELETE FROM </a:t>
            </a:r>
            <a:r>
              <a:rPr lang="en-IN" sz="2000" dirty="0" err="1">
                <a:solidFill>
                  <a:srgbClr val="00B050"/>
                </a:solidFill>
                <a:latin typeface="Times New Roman" panose="02020603050405020304" pitchFamily="18" charset="0"/>
                <a:cs typeface="Times New Roman" panose="02020603050405020304" pitchFamily="18" charset="0"/>
              </a:rPr>
              <a:t>orderdetails</a:t>
            </a:r>
            <a:r>
              <a:rPr lang="en-IN" sz="2000" dirty="0">
                <a:solidFill>
                  <a:srgbClr val="00B050"/>
                </a:solidFill>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 xmlns:a16="http://schemas.microsoft.com/office/drawing/2014/main" id="{E4B71280-FA69-4D36-AF0E-30E7DA8D7D73}"/>
              </a:ext>
            </a:extLst>
          </p:cNvPr>
          <p:cNvPicPr>
            <a:picLocks noChangeAspect="1"/>
          </p:cNvPicPr>
          <p:nvPr/>
        </p:nvPicPr>
        <p:blipFill rotWithShape="1">
          <a:blip r:embed="rId2">
            <a:extLst>
              <a:ext uri="{28A0092B-C50C-407E-A947-70E740481C1C}">
                <a14:useLocalDpi xmlns:a14="http://schemas.microsoft.com/office/drawing/2010/main" val="0"/>
              </a:ext>
            </a:extLst>
          </a:blip>
          <a:srcRect l="15770" t="20927" r="17990"/>
          <a:stretch/>
        </p:blipFill>
        <p:spPr>
          <a:xfrm>
            <a:off x="3510584" y="2877425"/>
            <a:ext cx="5306938" cy="2365286"/>
          </a:xfrm>
          <a:prstGeom prst="rect">
            <a:avLst/>
          </a:prstGeom>
        </p:spPr>
      </p:pic>
      <p:sp>
        <p:nvSpPr>
          <p:cNvPr id="5" name="Footer Placeholder 4">
            <a:extLst>
              <a:ext uri="{FF2B5EF4-FFF2-40B4-BE49-F238E27FC236}">
                <a16:creationId xmlns="" xmlns:a16="http://schemas.microsoft.com/office/drawing/2014/main" id="{B5369FF1-92E9-4795-B9DB-E5B7A82C9FA9}"/>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42756271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AD3D9E-0AD4-4092-A869-85162E063A6D}"/>
              </a:ext>
            </a:extLst>
          </p:cNvPr>
          <p:cNvSpPr>
            <a:spLocks noGrp="1"/>
          </p:cNvSpPr>
          <p:nvPr>
            <p:ph type="title"/>
          </p:nvPr>
        </p:nvSpPr>
        <p:spPr>
          <a:xfrm>
            <a:off x="838200" y="365126"/>
            <a:ext cx="10515600" cy="787400"/>
          </a:xfrm>
        </p:spPr>
        <p:txBody>
          <a:bodyPr>
            <a:noAutofit/>
          </a:bodyPr>
          <a:lstStyle/>
          <a:p>
            <a:pPr algn="ctr"/>
            <a:r>
              <a:rPr lang="en-US" sz="3200" b="0" i="0" dirty="0">
                <a:solidFill>
                  <a:srgbClr val="000000"/>
                </a:solidFill>
                <a:effectLst/>
                <a:latin typeface="Times New Roman" panose="02020603050405020304" pitchFamily="18" charset="0"/>
                <a:cs typeface="Times New Roman" panose="02020603050405020304" pitchFamily="18" charset="0"/>
              </a:rPr>
              <a:t>Different Types of SQL JOINs</a:t>
            </a:r>
            <a:br>
              <a:rPr lang="en-US" sz="3200" b="0" i="0" dirty="0">
                <a:solidFill>
                  <a:srgbClr val="000000"/>
                </a:solidFill>
                <a:effectLst/>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5337570-94B6-4A5D-BA83-CE3732DEE4AB}"/>
              </a:ext>
            </a:extLst>
          </p:cNvPr>
          <p:cNvSpPr>
            <a:spLocks noGrp="1"/>
          </p:cNvSpPr>
          <p:nvPr>
            <p:ph idx="1"/>
          </p:nvPr>
        </p:nvSpPr>
        <p:spPr>
          <a:xfrm>
            <a:off x="838200" y="990600"/>
            <a:ext cx="10515600" cy="5186363"/>
          </a:xfrm>
        </p:spPr>
        <p:txBody>
          <a:bodyPr/>
          <a:lstStyle/>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(INNER) JOIN</a:t>
            </a:r>
            <a:r>
              <a:rPr lang="en-US" sz="2000" b="0" i="0" dirty="0">
                <a:solidFill>
                  <a:srgbClr val="000000"/>
                </a:solidFill>
                <a:effectLst/>
                <a:latin typeface="Times New Roman" panose="02020603050405020304" pitchFamily="18" charset="0"/>
                <a:cs typeface="Times New Roman" panose="02020603050405020304" pitchFamily="18" charset="0"/>
              </a:rPr>
              <a:t>: Returns records that have matching values in both tables.</a:t>
            </a:r>
          </a:p>
          <a:p>
            <a:pPr algn="just">
              <a:buFont typeface="Arial" panose="020B0604020202020204" pitchFamily="34" charset="0"/>
              <a:buChar char="•"/>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LEFT (OUTER) JOIN</a:t>
            </a:r>
            <a:r>
              <a:rPr lang="en-US" sz="2000" b="0" i="0" dirty="0">
                <a:solidFill>
                  <a:srgbClr val="000000"/>
                </a:solidFill>
                <a:effectLst/>
                <a:latin typeface="Times New Roman" panose="02020603050405020304" pitchFamily="18" charset="0"/>
                <a:cs typeface="Times New Roman" panose="02020603050405020304" pitchFamily="18" charset="0"/>
              </a:rPr>
              <a:t>: Returns all records from the left table, and the matched records from the right table.</a:t>
            </a:r>
          </a:p>
          <a:p>
            <a:pPr algn="just">
              <a:buFont typeface="Arial" panose="020B0604020202020204" pitchFamily="34" charset="0"/>
              <a:buChar char="•"/>
            </a:pPr>
            <a:endParaRPr lang="en-US" sz="2000" b="1"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RIGHT (OUTER) JOIN</a:t>
            </a:r>
            <a:r>
              <a:rPr lang="en-US" sz="2000" b="0" i="0" dirty="0">
                <a:solidFill>
                  <a:srgbClr val="000000"/>
                </a:solidFill>
                <a:effectLst/>
                <a:latin typeface="Times New Roman" panose="02020603050405020304" pitchFamily="18" charset="0"/>
                <a:cs typeface="Times New Roman" panose="02020603050405020304" pitchFamily="18" charset="0"/>
              </a:rPr>
              <a:t>: Returns all records from the right table, and the matched records from the left table.</a:t>
            </a:r>
          </a:p>
          <a:p>
            <a:pPr algn="just">
              <a:buFont typeface="Arial" panose="020B0604020202020204" pitchFamily="34" charset="0"/>
              <a:buChar char="•"/>
            </a:pPr>
            <a:endParaRPr lang="en-US" sz="2000" b="1"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FULL (OUTER) JOIN</a:t>
            </a:r>
            <a:r>
              <a:rPr lang="en-US" sz="2000" b="0" i="0" dirty="0">
                <a:solidFill>
                  <a:srgbClr val="000000"/>
                </a:solidFill>
                <a:effectLst/>
                <a:latin typeface="Times New Roman" panose="02020603050405020304" pitchFamily="18" charset="0"/>
                <a:cs typeface="Times New Roman" panose="02020603050405020304" pitchFamily="18" charset="0"/>
              </a:rPr>
              <a:t>: Returns all records when there is a match in either left or right table.</a:t>
            </a:r>
          </a:p>
          <a:p>
            <a:endParaRPr lang="en-IN" dirty="0"/>
          </a:p>
        </p:txBody>
      </p:sp>
      <p:pic>
        <p:nvPicPr>
          <p:cNvPr id="4" name="Picture 3">
            <a:extLst>
              <a:ext uri="{FF2B5EF4-FFF2-40B4-BE49-F238E27FC236}">
                <a16:creationId xmlns="" xmlns:a16="http://schemas.microsoft.com/office/drawing/2014/main" id="{A029C57E-2815-4374-97C9-877E3ADA6B89}"/>
              </a:ext>
            </a:extLst>
          </p:cNvPr>
          <p:cNvPicPr/>
          <p:nvPr/>
        </p:nvPicPr>
        <p:blipFill rotWithShape="1">
          <a:blip r:embed="rId2">
            <a:extLst>
              <a:ext uri="{28A0092B-C50C-407E-A947-70E740481C1C}">
                <a14:useLocalDpi xmlns:a14="http://schemas.microsoft.com/office/drawing/2010/main" val="0"/>
              </a:ext>
            </a:extLst>
          </a:blip>
          <a:srcRect l="7955" t="50000" r="9617" b="23596"/>
          <a:stretch/>
        </p:blipFill>
        <p:spPr>
          <a:xfrm>
            <a:off x="2200275" y="4733925"/>
            <a:ext cx="6667499" cy="1443038"/>
          </a:xfrm>
          <a:prstGeom prst="rect">
            <a:avLst/>
          </a:prstGeom>
        </p:spPr>
      </p:pic>
      <p:sp>
        <p:nvSpPr>
          <p:cNvPr id="5" name="Footer Placeholder 4">
            <a:extLst>
              <a:ext uri="{FF2B5EF4-FFF2-40B4-BE49-F238E27FC236}">
                <a16:creationId xmlns="" xmlns:a16="http://schemas.microsoft.com/office/drawing/2014/main" id="{0E12DAF7-E241-4BF2-8367-461C200E232C}"/>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5095369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73A581-E25B-4F4A-B0CC-563BF4C5329E}"/>
              </a:ext>
            </a:extLst>
          </p:cNvPr>
          <p:cNvSpPr>
            <a:spLocks noGrp="1"/>
          </p:cNvSpPr>
          <p:nvPr>
            <p:ph type="title"/>
          </p:nvPr>
        </p:nvSpPr>
        <p:spPr>
          <a:xfrm>
            <a:off x="-4261834" y="205734"/>
            <a:ext cx="10515600" cy="599609"/>
          </a:xfrm>
        </p:spPr>
        <p:txBody>
          <a:bodyPr>
            <a:normAutofit fontScale="90000"/>
          </a:bodyPr>
          <a:lstStyle/>
          <a:p>
            <a:pPr algn="ctr"/>
            <a:r>
              <a:rPr lang="en-IN" sz="3200" b="0" i="0" dirty="0">
                <a:solidFill>
                  <a:srgbClr val="000000"/>
                </a:solidFill>
                <a:effectLst/>
                <a:latin typeface="Segoe UI" panose="020B0502040204020203" pitchFamily="34" charset="0"/>
              </a:rPr>
              <a:t>JOIN</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B866584E-9271-4B70-B194-56223E612CE2}"/>
              </a:ext>
            </a:extLst>
          </p:cNvPr>
          <p:cNvSpPr>
            <a:spLocks noGrp="1"/>
          </p:cNvSpPr>
          <p:nvPr>
            <p:ph idx="1"/>
          </p:nvPr>
        </p:nvSpPr>
        <p:spPr>
          <a:xfrm>
            <a:off x="838200" y="805343"/>
            <a:ext cx="10515600" cy="5371620"/>
          </a:xfrm>
        </p:spPr>
        <p:txBody>
          <a:bodyPr>
            <a:norm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A JOIN clause is used to combine rows from two or more tables, based on a related column between them.</a:t>
            </a:r>
          </a:p>
          <a:p>
            <a:pPr algn="just"/>
            <a:r>
              <a:rPr lang="en-US" sz="2000" dirty="0">
                <a:solidFill>
                  <a:srgbClr val="000000"/>
                </a:solidFill>
                <a:latin typeface="Times New Roman" panose="02020603050405020304" pitchFamily="18" charset="0"/>
                <a:cs typeface="Times New Roman" panose="02020603050405020304" pitchFamily="18" charset="0"/>
              </a:rPr>
              <a:t>Orders Table					     Customer </a:t>
            </a:r>
            <a:r>
              <a:rPr lang="en-US" sz="2000" dirty="0" smtClean="0">
                <a:solidFill>
                  <a:srgbClr val="000000"/>
                </a:solidFill>
                <a:latin typeface="Times New Roman" panose="02020603050405020304" pitchFamily="18" charset="0"/>
                <a:cs typeface="Times New Roman" panose="02020603050405020304" pitchFamily="18" charset="0"/>
              </a:rPr>
              <a:t>Table</a:t>
            </a:r>
          </a:p>
          <a:p>
            <a:pPr algn="just"/>
            <a:r>
              <a:rPr lang="en-US" sz="2000" dirty="0" smtClean="0">
                <a:solidFill>
                  <a:srgbClr val="000000"/>
                </a:solidFill>
                <a:latin typeface="Times New Roman" panose="02020603050405020304" pitchFamily="18" charset="0"/>
                <a:cs typeface="Times New Roman" panose="02020603050405020304" pitchFamily="18" charset="0"/>
              </a:rPr>
              <a:t>Order id                </a:t>
            </a:r>
            <a:r>
              <a:rPr lang="en-US" sz="2000" dirty="0" err="1" smtClean="0">
                <a:solidFill>
                  <a:srgbClr val="000000"/>
                </a:solidFill>
                <a:latin typeface="Times New Roman" panose="02020603050405020304" pitchFamily="18" charset="0"/>
                <a:cs typeface="Times New Roman" panose="02020603050405020304" pitchFamily="18" charset="0"/>
              </a:rPr>
              <a:t>customerid</a:t>
            </a:r>
            <a:r>
              <a:rPr lang="en-US" sz="2000" dirty="0" smtClean="0">
                <a:solidFill>
                  <a:srgbClr val="000000"/>
                </a:solidFill>
                <a:latin typeface="Times New Roman" panose="02020603050405020304" pitchFamily="18" charset="0"/>
                <a:cs typeface="Times New Roman" panose="02020603050405020304" pitchFamily="18" charset="0"/>
              </a:rPr>
              <a:t>                  </a:t>
            </a:r>
            <a:r>
              <a:rPr lang="en-US" sz="2000" dirty="0" err="1" smtClean="0">
                <a:solidFill>
                  <a:srgbClr val="000000"/>
                </a:solidFill>
                <a:latin typeface="Times New Roman" panose="02020603050405020304" pitchFamily="18" charset="0"/>
                <a:cs typeface="Times New Roman" panose="02020603050405020304" pitchFamily="18" charset="0"/>
              </a:rPr>
              <a:t>orderdate</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endParaRPr lang="en-US" sz="20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SELECT </a:t>
            </a:r>
            <a:r>
              <a:rPr lang="en-IN" sz="2000" dirty="0" err="1">
                <a:latin typeface="Times New Roman" panose="02020603050405020304" pitchFamily="18" charset="0"/>
                <a:cs typeface="Times New Roman" panose="02020603050405020304" pitchFamily="18" charset="0"/>
              </a:rPr>
              <a:t>Orders.OrderID</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Customers.CustomerName</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Orders.OrderDate</a:t>
            </a:r>
            <a:r>
              <a:rPr lang="en-IN" sz="2000" dirty="0">
                <a:latin typeface="Times New Roman" panose="02020603050405020304" pitchFamily="18" charset="0"/>
                <a:cs typeface="Times New Roman" panose="02020603050405020304" pitchFamily="18" charset="0"/>
              </a:rPr>
              <a:t> FROM Orders INNER JOIN Customers ON </a:t>
            </a:r>
            <a:r>
              <a:rPr lang="en-IN" sz="2000" dirty="0" err="1">
                <a:latin typeface="Times New Roman" panose="02020603050405020304" pitchFamily="18" charset="0"/>
                <a:cs typeface="Times New Roman" panose="02020603050405020304" pitchFamily="18" charset="0"/>
              </a:rPr>
              <a:t>Orders.CustomerID</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Customers.CustomerID</a:t>
            </a:r>
            <a:r>
              <a:rPr lang="en-IN" sz="2000" dirty="0">
                <a:latin typeface="Times New Roman" panose="02020603050405020304" pitchFamily="18" charset="0"/>
                <a:cs typeface="Times New Roman" panose="02020603050405020304" pitchFamily="18" charset="0"/>
              </a:rPr>
              <a:t>;</a:t>
            </a:r>
          </a:p>
          <a:p>
            <a:pPr algn="just"/>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FB25B828-F302-4199-8636-6D559760ABC1}"/>
              </a:ext>
            </a:extLst>
          </p:cNvPr>
          <p:cNvPicPr>
            <a:picLocks noChangeAspect="1"/>
          </p:cNvPicPr>
          <p:nvPr/>
        </p:nvPicPr>
        <p:blipFill rotWithShape="1">
          <a:blip r:embed="rId2">
            <a:extLst>
              <a:ext uri="{28A0092B-C50C-407E-A947-70E740481C1C}">
                <a14:useLocalDpi xmlns:a14="http://schemas.microsoft.com/office/drawing/2010/main" val="0"/>
              </a:ext>
            </a:extLst>
          </a:blip>
          <a:srcRect l="21190" t="71706" r="7076" b="4578"/>
          <a:stretch/>
        </p:blipFill>
        <p:spPr>
          <a:xfrm>
            <a:off x="838200" y="2264078"/>
            <a:ext cx="5528345" cy="964734"/>
          </a:xfrm>
          <a:prstGeom prst="rect">
            <a:avLst/>
          </a:prstGeom>
        </p:spPr>
      </p:pic>
      <p:pic>
        <p:nvPicPr>
          <p:cNvPr id="5" name="Picture 4">
            <a:extLst>
              <a:ext uri="{FF2B5EF4-FFF2-40B4-BE49-F238E27FC236}">
                <a16:creationId xmlns="" xmlns:a16="http://schemas.microsoft.com/office/drawing/2014/main" id="{D16869C6-FBC0-4EF8-B0F7-9D464AEAB12C}"/>
              </a:ext>
            </a:extLst>
          </p:cNvPr>
          <p:cNvPicPr>
            <a:picLocks noChangeAspect="1"/>
          </p:cNvPicPr>
          <p:nvPr/>
        </p:nvPicPr>
        <p:blipFill rotWithShape="1">
          <a:blip r:embed="rId3">
            <a:extLst>
              <a:ext uri="{28A0092B-C50C-407E-A947-70E740481C1C}">
                <a14:useLocalDpi xmlns:a14="http://schemas.microsoft.com/office/drawing/2010/main" val="0"/>
              </a:ext>
            </a:extLst>
          </a:blip>
          <a:srcRect l="12769" t="39205" r="7314" b="25698"/>
          <a:stretch/>
        </p:blipFill>
        <p:spPr>
          <a:xfrm>
            <a:off x="6663655" y="2123748"/>
            <a:ext cx="4690145" cy="964734"/>
          </a:xfrm>
          <a:prstGeom prst="rect">
            <a:avLst/>
          </a:prstGeom>
        </p:spPr>
      </p:pic>
      <p:pic>
        <p:nvPicPr>
          <p:cNvPr id="6" name="Picture 5">
            <a:extLst>
              <a:ext uri="{FF2B5EF4-FFF2-40B4-BE49-F238E27FC236}">
                <a16:creationId xmlns="" xmlns:a16="http://schemas.microsoft.com/office/drawing/2014/main" id="{5CC72402-D92F-4956-A10A-F8FFF353598F}"/>
              </a:ext>
            </a:extLst>
          </p:cNvPr>
          <p:cNvPicPr/>
          <p:nvPr/>
        </p:nvPicPr>
        <p:blipFill rotWithShape="1">
          <a:blip r:embed="rId4">
            <a:extLst>
              <a:ext uri="{28A0092B-C50C-407E-A947-70E740481C1C}">
                <a14:useLocalDpi xmlns:a14="http://schemas.microsoft.com/office/drawing/2010/main" val="0"/>
              </a:ext>
            </a:extLst>
          </a:blip>
          <a:srcRect l="24074" t="41086" r="15932" b="17530"/>
          <a:stretch/>
        </p:blipFill>
        <p:spPr>
          <a:xfrm>
            <a:off x="2143126" y="4333875"/>
            <a:ext cx="7934324" cy="2076450"/>
          </a:xfrm>
          <a:prstGeom prst="rect">
            <a:avLst/>
          </a:prstGeom>
        </p:spPr>
      </p:pic>
      <p:sp>
        <p:nvSpPr>
          <p:cNvPr id="7" name="Footer Placeholder 6">
            <a:extLst>
              <a:ext uri="{FF2B5EF4-FFF2-40B4-BE49-F238E27FC236}">
                <a16:creationId xmlns="" xmlns:a16="http://schemas.microsoft.com/office/drawing/2014/main" id="{FFF13EBB-FD24-4AE5-A23C-39B1AE441283}"/>
              </a:ext>
            </a:extLst>
          </p:cNvPr>
          <p:cNvSpPr>
            <a:spLocks noGrp="1"/>
          </p:cNvSpPr>
          <p:nvPr>
            <p:ph type="ftr" sz="quarter" idx="11"/>
          </p:nvPr>
        </p:nvSpPr>
        <p:spPr/>
        <p:txBody>
          <a:bodyPr/>
          <a:lstStyle/>
          <a:p>
            <a:r>
              <a:rPr lang="en-IN" smtClean="0"/>
              <a:t>SRM SOC NWC DBMS Unit 1</a:t>
            </a:r>
            <a:endParaRPr lang="en-IN"/>
          </a:p>
        </p:txBody>
      </p:sp>
      <p:sp>
        <p:nvSpPr>
          <p:cNvPr id="9" name="Rectangle 8"/>
          <p:cNvSpPr/>
          <p:nvPr/>
        </p:nvSpPr>
        <p:spPr>
          <a:xfrm>
            <a:off x="2809461" y="202694"/>
            <a:ext cx="8203095" cy="923330"/>
          </a:xfrm>
          <a:prstGeom prst="rect">
            <a:avLst/>
          </a:prstGeom>
        </p:spPr>
        <p:txBody>
          <a:bodyPr wrap="square">
            <a:spAutoFit/>
          </a:bodyPr>
          <a:lstStyle/>
          <a:p>
            <a:r>
              <a:rPr lang="en-US" dirty="0"/>
              <a:t>The SQL JOIN command is used to combine data from two tables in SQL. The JOIN clause is often used when tables have at least one column of data in common.</a:t>
            </a:r>
          </a:p>
          <a:p>
            <a:endParaRPr lang="en-US" dirty="0"/>
          </a:p>
        </p:txBody>
      </p:sp>
    </p:spTree>
    <p:extLst>
      <p:ext uri="{BB962C8B-B14F-4D97-AF65-F5344CB8AC3E}">
        <p14:creationId xmlns:p14="http://schemas.microsoft.com/office/powerpoint/2010/main" val="3894283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96B2AD-E161-4E72-A355-522E96049E4E}"/>
              </a:ext>
            </a:extLst>
          </p:cNvPr>
          <p:cNvSpPr>
            <a:spLocks noGrp="1"/>
          </p:cNvSpPr>
          <p:nvPr>
            <p:ph type="title"/>
          </p:nvPr>
        </p:nvSpPr>
        <p:spPr>
          <a:xfrm>
            <a:off x="838200" y="365125"/>
            <a:ext cx="10515600" cy="796925"/>
          </a:xfrm>
        </p:spPr>
        <p:txBody>
          <a:bodyPr>
            <a:normAutofit fontScale="90000"/>
          </a:bodyPr>
          <a:lstStyle/>
          <a:p>
            <a:pPr algn="ctr"/>
            <a:r>
              <a:rPr lang="en-IN" sz="3200" b="0" i="0" dirty="0">
                <a:solidFill>
                  <a:srgbClr val="000000"/>
                </a:solidFill>
                <a:effectLst/>
                <a:latin typeface="Times New Roman" panose="02020603050405020304" pitchFamily="18" charset="0"/>
                <a:cs typeface="Times New Roman" panose="02020603050405020304" pitchFamily="18" charset="0"/>
              </a:rPr>
              <a:t>LEFT JOIN</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C0B25E88-85D5-4368-95AD-ACF5333B20BA}"/>
              </a:ext>
            </a:extLst>
          </p:cNvPr>
          <p:cNvSpPr>
            <a:spLocks noGrp="1"/>
          </p:cNvSpPr>
          <p:nvPr>
            <p:ph idx="1"/>
          </p:nvPr>
        </p:nvSpPr>
        <p:spPr>
          <a:xfrm>
            <a:off x="838200" y="723900"/>
            <a:ext cx="10515600" cy="5453063"/>
          </a:xfrm>
        </p:spPr>
        <p:txBody>
          <a:bodyPr>
            <a:normAutofit/>
          </a:bodyPr>
          <a:lstStyle/>
          <a:p>
            <a:pPr algn="just"/>
            <a:r>
              <a:rPr lang="en-US" sz="1600" b="0" i="0" dirty="0">
                <a:solidFill>
                  <a:srgbClr val="000000"/>
                </a:solidFill>
                <a:effectLst/>
                <a:latin typeface="Times New Roman" panose="02020603050405020304" pitchFamily="18" charset="0"/>
                <a:cs typeface="Times New Roman" panose="02020603050405020304" pitchFamily="18" charset="0"/>
              </a:rPr>
              <a:t>The LEFT JOIN keyword returns all records from the left table (table1), and the matched records from the right table (table2). The result is NULL from the right side, if there is no match.</a:t>
            </a:r>
          </a:p>
          <a:p>
            <a:pPr algn="just"/>
            <a:endParaRPr lang="en-US" sz="1600" dirty="0">
              <a:latin typeface="Times New Roman" panose="02020603050405020304" pitchFamily="18" charset="0"/>
              <a:cs typeface="Times New Roman" panose="02020603050405020304" pitchFamily="18" charset="0"/>
            </a:endParaRPr>
          </a:p>
          <a:p>
            <a:pPr marL="0" indent="0" algn="ctr">
              <a:buNone/>
            </a:pPr>
            <a:r>
              <a:rPr lang="en-US" sz="1600" dirty="0">
                <a:solidFill>
                  <a:srgbClr val="C00000"/>
                </a:solidFill>
                <a:latin typeface="Times New Roman" panose="02020603050405020304" pitchFamily="18" charset="0"/>
                <a:cs typeface="Times New Roman" panose="02020603050405020304" pitchFamily="18" charset="0"/>
              </a:rPr>
              <a:t>SELECT </a:t>
            </a:r>
            <a:r>
              <a:rPr lang="en-US" sz="1600" dirty="0" err="1">
                <a:solidFill>
                  <a:srgbClr val="C00000"/>
                </a:solidFill>
                <a:latin typeface="Times New Roman" panose="02020603050405020304" pitchFamily="18" charset="0"/>
                <a:cs typeface="Times New Roman" panose="02020603050405020304" pitchFamily="18" charset="0"/>
              </a:rPr>
              <a:t>column_name</a:t>
            </a:r>
            <a:r>
              <a:rPr lang="en-US" sz="1600" dirty="0">
                <a:solidFill>
                  <a:srgbClr val="C00000"/>
                </a:solidFill>
                <a:latin typeface="Times New Roman" panose="02020603050405020304" pitchFamily="18" charset="0"/>
                <a:cs typeface="Times New Roman" panose="02020603050405020304" pitchFamily="18" charset="0"/>
              </a:rPr>
              <a:t>(s) FROM table1 LEFT JOIN table2 ON table1.column_name = table2.column_name;</a:t>
            </a:r>
          </a:p>
          <a:p>
            <a:pPr marL="0" indent="0" algn="just">
              <a:buNone/>
            </a:pPr>
            <a:r>
              <a:rPr lang="en-US" sz="1600" b="1" dirty="0">
                <a:latin typeface="Times New Roman" panose="02020603050405020304" pitchFamily="18" charset="0"/>
                <a:cs typeface="Times New Roman" panose="02020603050405020304" pitchFamily="18" charset="0"/>
              </a:rPr>
              <a:t>customer table					          order table</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0" indent="0" algn="ctr">
              <a:buNone/>
            </a:pPr>
            <a:r>
              <a:rPr lang="en-US" sz="1600" dirty="0">
                <a:solidFill>
                  <a:srgbClr val="0070C0"/>
                </a:solidFill>
                <a:latin typeface="Times New Roman" panose="02020603050405020304" pitchFamily="18" charset="0"/>
                <a:cs typeface="Times New Roman" panose="02020603050405020304" pitchFamily="18" charset="0"/>
              </a:rPr>
              <a:t> SELECT </a:t>
            </a:r>
            <a:r>
              <a:rPr lang="en-US" sz="1600" dirty="0" err="1">
                <a:solidFill>
                  <a:srgbClr val="0070C0"/>
                </a:solidFill>
                <a:latin typeface="Times New Roman" panose="02020603050405020304" pitchFamily="18" charset="0"/>
                <a:cs typeface="Times New Roman" panose="02020603050405020304" pitchFamily="18" charset="0"/>
              </a:rPr>
              <a:t>customers.customer_id</a:t>
            </a:r>
            <a:r>
              <a:rPr lang="en-US" sz="1600" dirty="0">
                <a:solidFill>
                  <a:srgbClr val="0070C0"/>
                </a:solidFill>
                <a:latin typeface="Times New Roman" panose="02020603050405020304" pitchFamily="18" charset="0"/>
                <a:cs typeface="Times New Roman" panose="02020603050405020304" pitchFamily="18" charset="0"/>
              </a:rPr>
              <a:t>, </a:t>
            </a:r>
            <a:r>
              <a:rPr lang="en-US" sz="1600" dirty="0" err="1">
                <a:solidFill>
                  <a:srgbClr val="0070C0"/>
                </a:solidFill>
                <a:latin typeface="Times New Roman" panose="02020603050405020304" pitchFamily="18" charset="0"/>
                <a:cs typeface="Times New Roman" panose="02020603050405020304" pitchFamily="18" charset="0"/>
              </a:rPr>
              <a:t>orders.order_id</a:t>
            </a:r>
            <a:r>
              <a:rPr lang="en-US" sz="1600" dirty="0">
                <a:solidFill>
                  <a:srgbClr val="0070C0"/>
                </a:solidFill>
                <a:latin typeface="Times New Roman" panose="02020603050405020304" pitchFamily="18" charset="0"/>
                <a:cs typeface="Times New Roman" panose="02020603050405020304" pitchFamily="18" charset="0"/>
              </a:rPr>
              <a:t>, </a:t>
            </a:r>
            <a:r>
              <a:rPr lang="en-US" sz="1600" dirty="0" err="1">
                <a:solidFill>
                  <a:srgbClr val="0070C0"/>
                </a:solidFill>
                <a:latin typeface="Times New Roman" panose="02020603050405020304" pitchFamily="18" charset="0"/>
                <a:cs typeface="Times New Roman" panose="02020603050405020304" pitchFamily="18" charset="0"/>
              </a:rPr>
              <a:t>orders.order_date</a:t>
            </a:r>
            <a:r>
              <a:rPr lang="en-US" sz="1600" dirty="0">
                <a:solidFill>
                  <a:srgbClr val="0070C0"/>
                </a:solidFill>
                <a:latin typeface="Times New Roman" panose="02020603050405020304" pitchFamily="18" charset="0"/>
                <a:cs typeface="Times New Roman" panose="02020603050405020304" pitchFamily="18" charset="0"/>
              </a:rPr>
              <a:t> FROM customers LEFT JOIN orders ON </a:t>
            </a:r>
            <a:r>
              <a:rPr lang="en-US" sz="1600" dirty="0" err="1">
                <a:solidFill>
                  <a:srgbClr val="0070C0"/>
                </a:solidFill>
                <a:latin typeface="Times New Roman" panose="02020603050405020304" pitchFamily="18" charset="0"/>
                <a:cs typeface="Times New Roman" panose="02020603050405020304" pitchFamily="18" charset="0"/>
              </a:rPr>
              <a:t>customers.customer_id</a:t>
            </a:r>
            <a:r>
              <a:rPr lang="en-US" sz="1600" dirty="0">
                <a:solidFill>
                  <a:srgbClr val="0070C0"/>
                </a:solidFill>
                <a:latin typeface="Times New Roman" panose="02020603050405020304" pitchFamily="18" charset="0"/>
                <a:cs typeface="Times New Roman" panose="02020603050405020304" pitchFamily="18" charset="0"/>
              </a:rPr>
              <a:t> = </a:t>
            </a:r>
            <a:r>
              <a:rPr lang="en-US" sz="1600" dirty="0" err="1">
                <a:solidFill>
                  <a:srgbClr val="0070C0"/>
                </a:solidFill>
                <a:latin typeface="Times New Roman" panose="02020603050405020304" pitchFamily="18" charset="0"/>
                <a:cs typeface="Times New Roman" panose="02020603050405020304" pitchFamily="18" charset="0"/>
              </a:rPr>
              <a:t>orders.customer_id</a:t>
            </a:r>
            <a:r>
              <a:rPr lang="en-US" sz="1600" dirty="0">
                <a:solidFill>
                  <a:srgbClr val="0070C0"/>
                </a:solidFill>
                <a:latin typeface="Times New Roman" panose="02020603050405020304" pitchFamily="18" charset="0"/>
                <a:cs typeface="Times New Roman" panose="02020603050405020304" pitchFamily="18" charset="0"/>
              </a:rPr>
              <a:t> ORDER BY </a:t>
            </a:r>
            <a:r>
              <a:rPr lang="en-US" sz="1600" dirty="0" err="1">
                <a:solidFill>
                  <a:srgbClr val="0070C0"/>
                </a:solidFill>
                <a:latin typeface="Times New Roman" panose="02020603050405020304" pitchFamily="18" charset="0"/>
                <a:cs typeface="Times New Roman" panose="02020603050405020304" pitchFamily="18" charset="0"/>
              </a:rPr>
              <a:t>customers.customer_id</a:t>
            </a:r>
            <a:r>
              <a:rPr lang="en-US" sz="1600" dirty="0">
                <a:solidFill>
                  <a:srgbClr val="0070C0"/>
                </a:solidFill>
                <a:latin typeface="Times New Roman" panose="02020603050405020304" pitchFamily="18" charset="0"/>
                <a:cs typeface="Times New Roman" panose="02020603050405020304" pitchFamily="18" charset="0"/>
              </a:rPr>
              <a:t>;</a:t>
            </a:r>
          </a:p>
          <a:p>
            <a:pPr marL="0" indent="0" algn="ctr">
              <a:buNone/>
            </a:pPr>
            <a:endParaRPr lang="en-US" sz="16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FE55C754-9DAD-49EF-A6B0-6D2C3E041FD5}"/>
              </a:ext>
            </a:extLst>
          </p:cNvPr>
          <p:cNvPicPr/>
          <p:nvPr/>
        </p:nvPicPr>
        <p:blipFill rotWithShape="1">
          <a:blip r:embed="rId2">
            <a:extLst>
              <a:ext uri="{28A0092B-C50C-407E-A947-70E740481C1C}">
                <a14:useLocalDpi xmlns:a14="http://schemas.microsoft.com/office/drawing/2010/main" val="0"/>
              </a:ext>
            </a:extLst>
          </a:blip>
          <a:srcRect l="7623" t="29967" r="4299" b="26210"/>
          <a:stretch/>
        </p:blipFill>
        <p:spPr>
          <a:xfrm>
            <a:off x="6096000" y="2368564"/>
            <a:ext cx="5981700" cy="1781175"/>
          </a:xfrm>
          <a:prstGeom prst="rect">
            <a:avLst/>
          </a:prstGeom>
        </p:spPr>
      </p:pic>
      <p:pic>
        <p:nvPicPr>
          <p:cNvPr id="6" name="Picture 5">
            <a:extLst>
              <a:ext uri="{FF2B5EF4-FFF2-40B4-BE49-F238E27FC236}">
                <a16:creationId xmlns="" xmlns:a16="http://schemas.microsoft.com/office/drawing/2014/main" id="{EBDDD009-60D5-412E-9DCC-C0C9FEF9443B}"/>
              </a:ext>
            </a:extLst>
          </p:cNvPr>
          <p:cNvPicPr/>
          <p:nvPr/>
        </p:nvPicPr>
        <p:blipFill rotWithShape="1">
          <a:blip r:embed="rId3">
            <a:extLst>
              <a:ext uri="{28A0092B-C50C-407E-A947-70E740481C1C}">
                <a14:useLocalDpi xmlns:a14="http://schemas.microsoft.com/office/drawing/2010/main" val="0"/>
              </a:ext>
            </a:extLst>
          </a:blip>
          <a:srcRect l="8786" t="18126" r="7456" b="26413"/>
          <a:stretch/>
        </p:blipFill>
        <p:spPr>
          <a:xfrm>
            <a:off x="952500" y="2380471"/>
            <a:ext cx="5029200" cy="1769268"/>
          </a:xfrm>
          <a:prstGeom prst="rect">
            <a:avLst/>
          </a:prstGeom>
        </p:spPr>
      </p:pic>
      <p:pic>
        <p:nvPicPr>
          <p:cNvPr id="7" name="Picture 6">
            <a:extLst>
              <a:ext uri="{FF2B5EF4-FFF2-40B4-BE49-F238E27FC236}">
                <a16:creationId xmlns="" xmlns:a16="http://schemas.microsoft.com/office/drawing/2014/main" id="{E541AA53-245D-462E-B5C9-009F0E08D491}"/>
              </a:ext>
            </a:extLst>
          </p:cNvPr>
          <p:cNvPicPr/>
          <p:nvPr/>
        </p:nvPicPr>
        <p:blipFill rotWithShape="1">
          <a:blip r:embed="rId4">
            <a:extLst>
              <a:ext uri="{28A0092B-C50C-407E-A947-70E740481C1C}">
                <a14:useLocalDpi xmlns:a14="http://schemas.microsoft.com/office/drawing/2010/main" val="0"/>
              </a:ext>
            </a:extLst>
          </a:blip>
          <a:srcRect l="9284" t="39854" r="14602" b="9950"/>
          <a:stretch/>
        </p:blipFill>
        <p:spPr>
          <a:xfrm>
            <a:off x="2933700" y="5010149"/>
            <a:ext cx="6791325" cy="1482725"/>
          </a:xfrm>
          <a:prstGeom prst="rect">
            <a:avLst/>
          </a:prstGeom>
        </p:spPr>
      </p:pic>
      <p:sp>
        <p:nvSpPr>
          <p:cNvPr id="4" name="Footer Placeholder 3">
            <a:extLst>
              <a:ext uri="{FF2B5EF4-FFF2-40B4-BE49-F238E27FC236}">
                <a16:creationId xmlns="" xmlns:a16="http://schemas.microsoft.com/office/drawing/2014/main" id="{6D208E85-26B9-46A9-BA94-0B1699D936E5}"/>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1995917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16750A-EF1A-4692-B7F6-6DC0B1BB56A1}"/>
              </a:ext>
            </a:extLst>
          </p:cNvPr>
          <p:cNvSpPr>
            <a:spLocks noGrp="1"/>
          </p:cNvSpPr>
          <p:nvPr>
            <p:ph type="title"/>
          </p:nvPr>
        </p:nvSpPr>
        <p:spPr>
          <a:xfrm>
            <a:off x="838200" y="276225"/>
            <a:ext cx="10515600" cy="561975"/>
          </a:xfrm>
        </p:spPr>
        <p:txBody>
          <a:bodyPr>
            <a:normAutofit fontScale="90000"/>
          </a:bodyPr>
          <a:lstStyle/>
          <a:p>
            <a:pPr algn="ctr"/>
            <a:r>
              <a:rPr lang="en-IN" sz="3200" b="0" i="0">
                <a:solidFill>
                  <a:srgbClr val="000000"/>
                </a:solidFill>
                <a:effectLst/>
                <a:latin typeface="Times New Roman" panose="02020603050405020304" pitchFamily="18" charset="0"/>
                <a:cs typeface="Times New Roman" panose="02020603050405020304" pitchFamily="18" charset="0"/>
              </a:rPr>
              <a:t>RIGHT JOIN</a:t>
            </a:r>
            <a:r>
              <a:rPr lang="en-IN" b="0" i="0">
                <a:solidFill>
                  <a:srgbClr val="000000"/>
                </a:solidFill>
                <a:effectLst/>
                <a:latin typeface="Segoe UI" panose="020B0502040204020203" pitchFamily="34" charset="0"/>
              </a:rPr>
              <a:t/>
            </a:r>
            <a:br>
              <a:rPr lang="en-IN" b="0" i="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EDABF4FC-22D6-4C53-979A-008A6F9AE762}"/>
              </a:ext>
            </a:extLst>
          </p:cNvPr>
          <p:cNvSpPr>
            <a:spLocks noGrp="1"/>
          </p:cNvSpPr>
          <p:nvPr>
            <p:ph idx="1"/>
          </p:nvPr>
        </p:nvSpPr>
        <p:spPr>
          <a:xfrm>
            <a:off x="838200" y="552450"/>
            <a:ext cx="10515600" cy="6029325"/>
          </a:xfrm>
        </p:spPr>
        <p:txBody>
          <a:bodyPr>
            <a:normAutofit/>
          </a:bodyPr>
          <a:lstStyle/>
          <a:p>
            <a:pPr algn="just"/>
            <a:r>
              <a:rPr lang="en-US" sz="1600" b="0" i="0">
                <a:solidFill>
                  <a:srgbClr val="000000"/>
                </a:solidFill>
                <a:effectLst/>
                <a:latin typeface="Times New Roman" panose="02020603050405020304" pitchFamily="18" charset="0"/>
                <a:cs typeface="Times New Roman" panose="02020603050405020304" pitchFamily="18" charset="0"/>
              </a:rPr>
              <a:t>The RIGHT JOIN keyword returns all records from the right table (table2), and the matched records from the left table (table1). The result is NULL from the left side, when there is no match.</a:t>
            </a:r>
            <a:endParaRPr lang="en-US" sz="1600">
              <a:solidFill>
                <a:srgbClr val="000000"/>
              </a:solidFill>
              <a:latin typeface="Times New Roman" panose="02020603050405020304" pitchFamily="18" charset="0"/>
              <a:cs typeface="Times New Roman" panose="02020603050405020304" pitchFamily="18" charset="0"/>
            </a:endParaRPr>
          </a:p>
          <a:p>
            <a:pPr marL="0" indent="0" algn="ctr">
              <a:buNone/>
            </a:pPr>
            <a:r>
              <a:rPr lang="en-US" sz="1600">
                <a:solidFill>
                  <a:srgbClr val="FF0000"/>
                </a:solidFill>
                <a:latin typeface="Times New Roman" panose="02020603050405020304" pitchFamily="18" charset="0"/>
                <a:cs typeface="Times New Roman" panose="02020603050405020304" pitchFamily="18" charset="0"/>
              </a:rPr>
              <a:t> SELECT column_name(s) FROM table1 RIGHT JOIN table2 ON table1.column_name = table2.column_name;</a:t>
            </a:r>
          </a:p>
          <a:p>
            <a:pPr marL="0" indent="0" algn="just">
              <a:buNone/>
            </a:pPr>
            <a:r>
              <a:rPr lang="en-US" sz="2000" b="1">
                <a:latin typeface="Times New Roman" panose="02020603050405020304" pitchFamily="18" charset="0"/>
                <a:cs typeface="Times New Roman" panose="02020603050405020304" pitchFamily="18" charset="0"/>
              </a:rPr>
              <a:t>orders table					         customers table</a:t>
            </a:r>
          </a:p>
          <a:p>
            <a:pPr algn="just"/>
            <a:endParaRPr lang="en-IN" sz="2000">
              <a:latin typeface="Times New Roman" panose="02020603050405020304" pitchFamily="18"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a:p>
            <a:pPr marL="0" indent="0" algn="ctr">
              <a:buNone/>
            </a:pPr>
            <a:endParaRPr lang="en-IN" sz="2000">
              <a:latin typeface="Times New Roman" panose="02020603050405020304" pitchFamily="18" charset="0"/>
              <a:cs typeface="Times New Roman" panose="02020603050405020304" pitchFamily="18" charset="0"/>
            </a:endParaRPr>
          </a:p>
          <a:p>
            <a:pPr marL="0" indent="0" algn="ctr">
              <a:buNone/>
            </a:pPr>
            <a:r>
              <a:rPr lang="en-IN" sz="1600">
                <a:solidFill>
                  <a:srgbClr val="0070C0"/>
                </a:solidFill>
                <a:latin typeface="Times New Roman" panose="02020603050405020304" pitchFamily="18" charset="0"/>
                <a:cs typeface="Times New Roman" panose="02020603050405020304" pitchFamily="18" charset="0"/>
              </a:rPr>
              <a:t>SELECT customers.customer_id, orders.order_id, orders.order_date  FROM customers  RIGHT JOIN orders  ON customers.customer_id = orders.customer_id ORDER BY customers.customer_id;</a:t>
            </a:r>
            <a:endParaRPr lang="en-IN" sz="1600"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82DD3326-EBD9-404F-93AD-F1B07A4C73C4}"/>
              </a:ext>
            </a:extLst>
          </p:cNvPr>
          <p:cNvPicPr/>
          <p:nvPr/>
        </p:nvPicPr>
        <p:blipFill rotWithShape="1">
          <a:blip r:embed="rId2">
            <a:extLst>
              <a:ext uri="{28A0092B-C50C-407E-A947-70E740481C1C}">
                <a14:useLocalDpi xmlns:a14="http://schemas.microsoft.com/office/drawing/2010/main" val="0"/>
              </a:ext>
            </a:extLst>
          </a:blip>
          <a:srcRect l="7623" t="29967" r="4299" b="26210"/>
          <a:stretch/>
        </p:blipFill>
        <p:spPr>
          <a:xfrm>
            <a:off x="904875" y="1859756"/>
            <a:ext cx="5981700" cy="1781175"/>
          </a:xfrm>
          <a:prstGeom prst="rect">
            <a:avLst/>
          </a:prstGeom>
        </p:spPr>
      </p:pic>
      <p:pic>
        <p:nvPicPr>
          <p:cNvPr id="5" name="Picture 4">
            <a:extLst>
              <a:ext uri="{FF2B5EF4-FFF2-40B4-BE49-F238E27FC236}">
                <a16:creationId xmlns="" xmlns:a16="http://schemas.microsoft.com/office/drawing/2014/main" id="{A6E19288-32E0-4273-BDA7-625329742124}"/>
              </a:ext>
            </a:extLst>
          </p:cNvPr>
          <p:cNvPicPr/>
          <p:nvPr/>
        </p:nvPicPr>
        <p:blipFill rotWithShape="1">
          <a:blip r:embed="rId3">
            <a:extLst>
              <a:ext uri="{28A0092B-C50C-407E-A947-70E740481C1C}">
                <a14:useLocalDpi xmlns:a14="http://schemas.microsoft.com/office/drawing/2010/main" val="0"/>
              </a:ext>
            </a:extLst>
          </a:blip>
          <a:srcRect l="8786" t="18126" r="7456" b="26413"/>
          <a:stretch/>
        </p:blipFill>
        <p:spPr>
          <a:xfrm>
            <a:off x="6886575" y="1859756"/>
            <a:ext cx="5029200" cy="1769268"/>
          </a:xfrm>
          <a:prstGeom prst="rect">
            <a:avLst/>
          </a:prstGeom>
        </p:spPr>
      </p:pic>
      <p:pic>
        <p:nvPicPr>
          <p:cNvPr id="6" name="Picture 5">
            <a:extLst>
              <a:ext uri="{FF2B5EF4-FFF2-40B4-BE49-F238E27FC236}">
                <a16:creationId xmlns="" xmlns:a16="http://schemas.microsoft.com/office/drawing/2014/main" id="{02DE136E-4914-4C89-A173-DE3303476885}"/>
              </a:ext>
            </a:extLst>
          </p:cNvPr>
          <p:cNvPicPr/>
          <p:nvPr/>
        </p:nvPicPr>
        <p:blipFill rotWithShape="1">
          <a:blip r:embed="rId4">
            <a:extLst>
              <a:ext uri="{28A0092B-C50C-407E-A947-70E740481C1C}">
                <a14:useLocalDpi xmlns:a14="http://schemas.microsoft.com/office/drawing/2010/main" val="0"/>
              </a:ext>
            </a:extLst>
          </a:blip>
          <a:srcRect l="10614" t="40589" r="4299" b="5730"/>
          <a:stretch/>
        </p:blipFill>
        <p:spPr>
          <a:xfrm>
            <a:off x="2305050" y="4533899"/>
            <a:ext cx="7772400" cy="1695451"/>
          </a:xfrm>
          <a:prstGeom prst="rect">
            <a:avLst/>
          </a:prstGeom>
        </p:spPr>
      </p:pic>
      <p:sp>
        <p:nvSpPr>
          <p:cNvPr id="7" name="Footer Placeholder 6">
            <a:extLst>
              <a:ext uri="{FF2B5EF4-FFF2-40B4-BE49-F238E27FC236}">
                <a16:creationId xmlns="" xmlns:a16="http://schemas.microsoft.com/office/drawing/2014/main" id="{C595B7EA-779F-4BD8-9C79-68411EFD7B6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7304090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AA97A0-4238-459E-8748-526F5F7577A7}"/>
              </a:ext>
            </a:extLst>
          </p:cNvPr>
          <p:cNvSpPr>
            <a:spLocks noGrp="1"/>
          </p:cNvSpPr>
          <p:nvPr>
            <p:ph type="title"/>
          </p:nvPr>
        </p:nvSpPr>
        <p:spPr>
          <a:xfrm>
            <a:off x="838200" y="365126"/>
            <a:ext cx="10515600" cy="711200"/>
          </a:xfrm>
        </p:spPr>
        <p:txBody>
          <a:bodyPr>
            <a:normAutofit fontScale="90000"/>
          </a:bodyPr>
          <a:lstStyle/>
          <a:p>
            <a:pPr algn="ctr"/>
            <a:r>
              <a:rPr lang="en-IN" b="0" i="0" dirty="0">
                <a:solidFill>
                  <a:srgbClr val="000000"/>
                </a:solidFill>
                <a:effectLst/>
                <a:latin typeface="Segoe UI" panose="020B0502040204020203" pitchFamily="34" charset="0"/>
              </a:rPr>
              <a:t> </a:t>
            </a:r>
            <a:r>
              <a:rPr lang="en-IN" sz="3200" b="0" i="0" dirty="0">
                <a:solidFill>
                  <a:srgbClr val="000000"/>
                </a:solidFill>
                <a:effectLst/>
                <a:latin typeface="Times New Roman" panose="02020603050405020304" pitchFamily="18" charset="0"/>
                <a:cs typeface="Times New Roman" panose="02020603050405020304" pitchFamily="18" charset="0"/>
              </a:rPr>
              <a:t>FULL OUTER JOIN</a:t>
            </a:r>
            <a:r>
              <a:rPr lang="en-IN" b="0" i="0" dirty="0">
                <a:solidFill>
                  <a:srgbClr val="000000"/>
                </a:solidFill>
                <a:effectLst/>
                <a:latin typeface="Segoe UI" panose="020B0502040204020203" pitchFamily="34" charset="0"/>
              </a:rPr>
              <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 xmlns:a16="http://schemas.microsoft.com/office/drawing/2014/main" id="{6340079E-34D5-42A9-8976-95DDAE88A8DF}"/>
              </a:ext>
            </a:extLst>
          </p:cNvPr>
          <p:cNvSpPr>
            <a:spLocks noGrp="1"/>
          </p:cNvSpPr>
          <p:nvPr>
            <p:ph idx="1"/>
          </p:nvPr>
        </p:nvSpPr>
        <p:spPr>
          <a:xfrm>
            <a:off x="838200" y="838200"/>
            <a:ext cx="10515600" cy="5338763"/>
          </a:xfrm>
        </p:spPr>
        <p:txBody>
          <a:bodyPr>
            <a:normAutofit/>
          </a:bodyPr>
          <a:lstStyle/>
          <a:p>
            <a:pPr algn="just"/>
            <a:r>
              <a:rPr lang="en-US" sz="1600" b="0" i="0" dirty="0">
                <a:solidFill>
                  <a:srgbClr val="000000"/>
                </a:solidFill>
                <a:effectLst/>
                <a:latin typeface="Times New Roman" panose="02020603050405020304" pitchFamily="18" charset="0"/>
                <a:cs typeface="Times New Roman" panose="02020603050405020304" pitchFamily="18" charset="0"/>
              </a:rPr>
              <a:t>The FULL OUTER JOIN keyword returns all records when there is a match in left (table1) or right (table2) table records.</a:t>
            </a:r>
          </a:p>
          <a:p>
            <a:pPr marL="0" indent="0" algn="ctr">
              <a:buNone/>
            </a:pPr>
            <a:r>
              <a:rPr lang="en-US" sz="1600" dirty="0">
                <a:solidFill>
                  <a:srgbClr val="C00000"/>
                </a:solidFill>
                <a:latin typeface="Times New Roman" panose="02020603050405020304" pitchFamily="18" charset="0"/>
                <a:cs typeface="Times New Roman" panose="02020603050405020304" pitchFamily="18" charset="0"/>
              </a:rPr>
              <a:t>	SELECT </a:t>
            </a:r>
            <a:r>
              <a:rPr lang="en-US" sz="1600" dirty="0" err="1">
                <a:solidFill>
                  <a:srgbClr val="C00000"/>
                </a:solidFill>
                <a:latin typeface="Times New Roman" panose="02020603050405020304" pitchFamily="18" charset="0"/>
                <a:cs typeface="Times New Roman" panose="02020603050405020304" pitchFamily="18" charset="0"/>
              </a:rPr>
              <a:t>column_name</a:t>
            </a:r>
            <a:r>
              <a:rPr lang="en-US" sz="1600" dirty="0">
                <a:solidFill>
                  <a:srgbClr val="C00000"/>
                </a:solidFill>
                <a:latin typeface="Times New Roman" panose="02020603050405020304" pitchFamily="18" charset="0"/>
                <a:cs typeface="Times New Roman" panose="02020603050405020304" pitchFamily="18" charset="0"/>
              </a:rPr>
              <a:t>(s) FROM table1 FULL OUTER JOIN table2 ON table1.column_name = table2.column_name WHERE condition;</a:t>
            </a:r>
          </a:p>
          <a:p>
            <a:pPr marL="0" indent="0" algn="just">
              <a:buNone/>
            </a:pPr>
            <a:r>
              <a:rPr lang="en-US" sz="1800" b="1" dirty="0">
                <a:latin typeface="Times New Roman" panose="02020603050405020304" pitchFamily="18" charset="0"/>
                <a:cs typeface="Times New Roman" panose="02020603050405020304" pitchFamily="18" charset="0"/>
              </a:rPr>
              <a:t>Order table					        Customer table</a:t>
            </a:r>
          </a:p>
          <a:p>
            <a:pPr algn="just"/>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35E3C67F-6C64-40C8-A34E-903714DF17AF}"/>
              </a:ext>
            </a:extLst>
          </p:cNvPr>
          <p:cNvPicPr/>
          <p:nvPr/>
        </p:nvPicPr>
        <p:blipFill rotWithShape="1">
          <a:blip r:embed="rId2">
            <a:extLst>
              <a:ext uri="{28A0092B-C50C-407E-A947-70E740481C1C}">
                <a14:useLocalDpi xmlns:a14="http://schemas.microsoft.com/office/drawing/2010/main" val="0"/>
              </a:ext>
            </a:extLst>
          </a:blip>
          <a:srcRect l="7623" t="29967" r="4299" b="26210"/>
          <a:stretch/>
        </p:blipFill>
        <p:spPr>
          <a:xfrm>
            <a:off x="838200" y="2066925"/>
            <a:ext cx="5981700" cy="1781175"/>
          </a:xfrm>
          <a:prstGeom prst="rect">
            <a:avLst/>
          </a:prstGeom>
        </p:spPr>
      </p:pic>
      <p:pic>
        <p:nvPicPr>
          <p:cNvPr id="5" name="Picture 4">
            <a:extLst>
              <a:ext uri="{FF2B5EF4-FFF2-40B4-BE49-F238E27FC236}">
                <a16:creationId xmlns="" xmlns:a16="http://schemas.microsoft.com/office/drawing/2014/main" id="{BAAE4C36-D1C6-4B48-A29C-C3E1068777BC}"/>
              </a:ext>
            </a:extLst>
          </p:cNvPr>
          <p:cNvPicPr/>
          <p:nvPr/>
        </p:nvPicPr>
        <p:blipFill rotWithShape="1">
          <a:blip r:embed="rId3">
            <a:extLst>
              <a:ext uri="{28A0092B-C50C-407E-A947-70E740481C1C}">
                <a14:useLocalDpi xmlns:a14="http://schemas.microsoft.com/office/drawing/2010/main" val="0"/>
              </a:ext>
            </a:extLst>
          </a:blip>
          <a:srcRect l="8786" t="18126" r="7456" b="26413"/>
          <a:stretch/>
        </p:blipFill>
        <p:spPr>
          <a:xfrm>
            <a:off x="6819900" y="2095610"/>
            <a:ext cx="5029200" cy="1769268"/>
          </a:xfrm>
          <a:prstGeom prst="rect">
            <a:avLst/>
          </a:prstGeom>
        </p:spPr>
      </p:pic>
      <p:sp>
        <p:nvSpPr>
          <p:cNvPr id="7" name="TextBox 6">
            <a:extLst>
              <a:ext uri="{FF2B5EF4-FFF2-40B4-BE49-F238E27FC236}">
                <a16:creationId xmlns="" xmlns:a16="http://schemas.microsoft.com/office/drawing/2014/main" id="{FA3492EB-DFB3-44FE-85AE-77197F5AAB27}"/>
              </a:ext>
            </a:extLst>
          </p:cNvPr>
          <p:cNvSpPr txBox="1"/>
          <p:nvPr/>
        </p:nvSpPr>
        <p:spPr>
          <a:xfrm>
            <a:off x="838201" y="3961536"/>
            <a:ext cx="10868024" cy="584775"/>
          </a:xfrm>
          <a:prstGeom prst="rect">
            <a:avLst/>
          </a:prstGeom>
          <a:noFill/>
        </p:spPr>
        <p:txBody>
          <a:bodyPr wrap="square">
            <a:spAutoFit/>
          </a:bodyPr>
          <a:lstStyle/>
          <a:p>
            <a:pPr algn="ctr"/>
            <a:r>
              <a:rPr lang="en-IN" sz="1600" dirty="0">
                <a:solidFill>
                  <a:srgbClr val="0070C0"/>
                </a:solidFill>
                <a:latin typeface="Times New Roman" panose="02020603050405020304" pitchFamily="18" charset="0"/>
                <a:cs typeface="Times New Roman" panose="02020603050405020304" pitchFamily="18" charset="0"/>
              </a:rPr>
              <a:t>SELECT </a:t>
            </a:r>
            <a:r>
              <a:rPr lang="en-IN" sz="1600" dirty="0" err="1">
                <a:solidFill>
                  <a:srgbClr val="0070C0"/>
                </a:solidFill>
                <a:latin typeface="Times New Roman" panose="02020603050405020304" pitchFamily="18" charset="0"/>
                <a:cs typeface="Times New Roman" panose="02020603050405020304" pitchFamily="18" charset="0"/>
              </a:rPr>
              <a:t>customers.customer_id</a:t>
            </a:r>
            <a:r>
              <a:rPr lang="en-IN" sz="1600" dirty="0">
                <a:solidFill>
                  <a:srgbClr val="0070C0"/>
                </a:solidFill>
                <a:latin typeface="Times New Roman" panose="02020603050405020304" pitchFamily="18" charset="0"/>
                <a:cs typeface="Times New Roman" panose="02020603050405020304" pitchFamily="18" charset="0"/>
              </a:rPr>
              <a:t>, </a:t>
            </a:r>
            <a:r>
              <a:rPr lang="en-IN" sz="1600" dirty="0" err="1">
                <a:solidFill>
                  <a:srgbClr val="0070C0"/>
                </a:solidFill>
                <a:latin typeface="Times New Roman" panose="02020603050405020304" pitchFamily="18" charset="0"/>
                <a:cs typeface="Times New Roman" panose="02020603050405020304" pitchFamily="18" charset="0"/>
              </a:rPr>
              <a:t>orders.order_id</a:t>
            </a:r>
            <a:r>
              <a:rPr lang="en-IN" sz="1600" dirty="0">
                <a:solidFill>
                  <a:srgbClr val="0070C0"/>
                </a:solidFill>
                <a:latin typeface="Times New Roman" panose="02020603050405020304" pitchFamily="18" charset="0"/>
                <a:cs typeface="Times New Roman" panose="02020603050405020304" pitchFamily="18" charset="0"/>
              </a:rPr>
              <a:t>, </a:t>
            </a:r>
            <a:r>
              <a:rPr lang="en-IN" sz="1600" dirty="0" err="1">
                <a:solidFill>
                  <a:srgbClr val="0070C0"/>
                </a:solidFill>
                <a:latin typeface="Times New Roman" panose="02020603050405020304" pitchFamily="18" charset="0"/>
                <a:cs typeface="Times New Roman" panose="02020603050405020304" pitchFamily="18" charset="0"/>
              </a:rPr>
              <a:t>orders.order_date</a:t>
            </a:r>
            <a:r>
              <a:rPr lang="en-IN" sz="1600" dirty="0">
                <a:solidFill>
                  <a:srgbClr val="0070C0"/>
                </a:solidFill>
                <a:latin typeface="Times New Roman" panose="02020603050405020304" pitchFamily="18" charset="0"/>
                <a:cs typeface="Times New Roman" panose="02020603050405020304" pitchFamily="18" charset="0"/>
              </a:rPr>
              <a:t>  FROM customers FULL OUTER JOIN orders ON </a:t>
            </a:r>
            <a:r>
              <a:rPr lang="en-IN" sz="1600" dirty="0" err="1">
                <a:solidFill>
                  <a:srgbClr val="0070C0"/>
                </a:solidFill>
                <a:latin typeface="Times New Roman" panose="02020603050405020304" pitchFamily="18" charset="0"/>
                <a:cs typeface="Times New Roman" panose="02020603050405020304" pitchFamily="18" charset="0"/>
              </a:rPr>
              <a:t>customers.customer_id</a:t>
            </a:r>
            <a:r>
              <a:rPr lang="en-IN" sz="1600" dirty="0">
                <a:solidFill>
                  <a:srgbClr val="0070C0"/>
                </a:solidFill>
                <a:latin typeface="Times New Roman" panose="02020603050405020304" pitchFamily="18" charset="0"/>
                <a:cs typeface="Times New Roman" panose="02020603050405020304" pitchFamily="18" charset="0"/>
              </a:rPr>
              <a:t> = </a:t>
            </a:r>
            <a:r>
              <a:rPr lang="en-IN" sz="1600" dirty="0" err="1">
                <a:solidFill>
                  <a:srgbClr val="0070C0"/>
                </a:solidFill>
                <a:latin typeface="Times New Roman" panose="02020603050405020304" pitchFamily="18" charset="0"/>
                <a:cs typeface="Times New Roman" panose="02020603050405020304" pitchFamily="18" charset="0"/>
              </a:rPr>
              <a:t>orders.customer_id</a:t>
            </a:r>
            <a:r>
              <a:rPr lang="en-IN" sz="1600" dirty="0">
                <a:solidFill>
                  <a:srgbClr val="0070C0"/>
                </a:solidFill>
                <a:latin typeface="Times New Roman" panose="02020603050405020304" pitchFamily="18" charset="0"/>
                <a:cs typeface="Times New Roman" panose="02020603050405020304" pitchFamily="18" charset="0"/>
              </a:rPr>
              <a:t>  ORDER BY </a:t>
            </a:r>
            <a:r>
              <a:rPr lang="en-IN" sz="1600" dirty="0" err="1">
                <a:solidFill>
                  <a:srgbClr val="0070C0"/>
                </a:solidFill>
                <a:latin typeface="Times New Roman" panose="02020603050405020304" pitchFamily="18" charset="0"/>
                <a:cs typeface="Times New Roman" panose="02020603050405020304" pitchFamily="18" charset="0"/>
              </a:rPr>
              <a:t>customers.customer_id</a:t>
            </a:r>
            <a:r>
              <a:rPr lang="en-IN" sz="1600" dirty="0">
                <a:solidFill>
                  <a:srgbClr val="0070C0"/>
                </a:solidFill>
                <a:latin typeface="Times New Roman" panose="02020603050405020304" pitchFamily="18" charset="0"/>
                <a:cs typeface="Times New Roman" panose="02020603050405020304" pitchFamily="18" charset="0"/>
              </a:rPr>
              <a:t>;</a:t>
            </a:r>
          </a:p>
        </p:txBody>
      </p:sp>
      <p:pic>
        <p:nvPicPr>
          <p:cNvPr id="8" name="Picture 7">
            <a:extLst>
              <a:ext uri="{FF2B5EF4-FFF2-40B4-BE49-F238E27FC236}">
                <a16:creationId xmlns="" xmlns:a16="http://schemas.microsoft.com/office/drawing/2014/main" id="{54E75F86-F31E-4809-BA0C-75C272681E40}"/>
              </a:ext>
            </a:extLst>
          </p:cNvPr>
          <p:cNvPicPr/>
          <p:nvPr/>
        </p:nvPicPr>
        <p:blipFill rotWithShape="1">
          <a:blip r:embed="rId4">
            <a:extLst>
              <a:ext uri="{28A0092B-C50C-407E-A947-70E740481C1C}">
                <a14:useLocalDpi xmlns:a14="http://schemas.microsoft.com/office/drawing/2010/main" val="0"/>
              </a:ext>
            </a:extLst>
          </a:blip>
          <a:srcRect l="8287" t="33513" r="19422" b="10012"/>
          <a:stretch/>
        </p:blipFill>
        <p:spPr>
          <a:xfrm>
            <a:off x="2519362" y="4654985"/>
            <a:ext cx="7153275" cy="1833127"/>
          </a:xfrm>
          <a:prstGeom prst="rect">
            <a:avLst/>
          </a:prstGeom>
        </p:spPr>
      </p:pic>
      <p:sp>
        <p:nvSpPr>
          <p:cNvPr id="6" name="Footer Placeholder 5">
            <a:extLst>
              <a:ext uri="{FF2B5EF4-FFF2-40B4-BE49-F238E27FC236}">
                <a16:creationId xmlns="" xmlns:a16="http://schemas.microsoft.com/office/drawing/2014/main" id="{4AE92103-1A4A-488C-B1DC-BFA95138AD97}"/>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6103581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p:txBody>
          <a:bodyPr/>
          <a:lstStyle/>
          <a:p>
            <a:r>
              <a:rPr lang="en-IN" smtClean="0"/>
              <a:t>SRM SOC NWC DBMS Unit 1</a:t>
            </a:r>
            <a:endParaRPr lang="en-IN"/>
          </a:p>
        </p:txBody>
      </p:sp>
      <p:sp>
        <p:nvSpPr>
          <p:cNvPr id="6" name="TextBox 5"/>
          <p:cNvSpPr txBox="1"/>
          <p:nvPr/>
        </p:nvSpPr>
        <p:spPr>
          <a:xfrm>
            <a:off x="8925059" y="2897746"/>
            <a:ext cx="1532586" cy="373487"/>
          </a:xfrm>
          <a:prstGeom prst="rect">
            <a:avLst/>
          </a:prstGeom>
          <a:solidFill>
            <a:schemeClr val="accent2"/>
          </a:solidFill>
        </p:spPr>
        <p:txBody>
          <a:bodyPr wrap="square" rtlCol="0">
            <a:spAutoFit/>
          </a:bodyPr>
          <a:lstStyle/>
          <a:p>
            <a:endParaRPr lang="en-US" dirty="0"/>
          </a:p>
        </p:txBody>
      </p:sp>
      <p:sp>
        <p:nvSpPr>
          <p:cNvPr id="3" name="Content Placeholder 2"/>
          <p:cNvSpPr>
            <a:spLocks noGrp="1"/>
          </p:cNvSpPr>
          <p:nvPr>
            <p:ph idx="1"/>
          </p:nvPr>
        </p:nvSpPr>
        <p:spPr>
          <a:xfrm>
            <a:off x="838200" y="1825625"/>
            <a:ext cx="4673958" cy="4351338"/>
          </a:xfrm>
        </p:spPr>
        <p:txBody>
          <a:bodyPr>
            <a:normAutofit fontScale="47500" lnSpcReduction="20000"/>
          </a:bodyPr>
          <a:lstStyle/>
          <a:p>
            <a:pPr marL="0" indent="0">
              <a:buNone/>
            </a:pPr>
            <a:r>
              <a:rPr lang="en-US" dirty="0"/>
              <a:t>Choose </a:t>
            </a:r>
            <a:r>
              <a:rPr lang="en-US" dirty="0" err="1"/>
              <a:t>th</a:t>
            </a:r>
            <a:r>
              <a:rPr lang="en-US" dirty="0"/>
              <a:t> </a:t>
            </a:r>
            <a:r>
              <a:rPr lang="en-US" dirty="0" err="1"/>
              <a:t>equery</a:t>
            </a:r>
            <a:r>
              <a:rPr lang="en-US" dirty="0"/>
              <a:t> that matches the above image.</a:t>
            </a:r>
          </a:p>
          <a:p>
            <a:pPr marL="0" indent="0">
              <a:buNone/>
            </a:pPr>
            <a:endParaRPr lang="en-US" dirty="0"/>
          </a:p>
          <a:p>
            <a:pPr marL="0" indent="0">
              <a:buNone/>
            </a:pPr>
            <a:r>
              <a:rPr lang="en-US" dirty="0"/>
              <a:t>A.</a:t>
            </a:r>
          </a:p>
          <a:p>
            <a:pPr marL="0" indent="0">
              <a:buNone/>
            </a:pPr>
            <a:r>
              <a:rPr lang="en-US" dirty="0"/>
              <a:t>Select [List] </a:t>
            </a:r>
          </a:p>
          <a:p>
            <a:pPr marL="0" indent="0">
              <a:buNone/>
            </a:pPr>
            <a:r>
              <a:rPr lang="en-US" dirty="0"/>
              <a:t>from [Table A] A</a:t>
            </a:r>
          </a:p>
          <a:p>
            <a:pPr marL="0" indent="0">
              <a:buNone/>
            </a:pPr>
            <a:r>
              <a:rPr lang="en-US" dirty="0"/>
              <a:t>inner join</a:t>
            </a:r>
          </a:p>
          <a:p>
            <a:pPr marL="0" indent="0">
              <a:buNone/>
            </a:pPr>
            <a:r>
              <a:rPr lang="en-US" dirty="0"/>
              <a:t> [Table B] B</a:t>
            </a:r>
          </a:p>
          <a:p>
            <a:pPr marL="0" indent="0">
              <a:buNone/>
            </a:pPr>
            <a:r>
              <a:rPr lang="en-US" dirty="0"/>
              <a:t>on </a:t>
            </a:r>
            <a:r>
              <a:rPr lang="en-US" dirty="0" err="1"/>
              <a:t>A.value</a:t>
            </a:r>
            <a:r>
              <a:rPr lang="en-US" dirty="0"/>
              <a:t>=</a:t>
            </a:r>
            <a:r>
              <a:rPr lang="en-US" dirty="0" err="1"/>
              <a:t>B.value</a:t>
            </a:r>
            <a:endParaRPr lang="en-US" dirty="0"/>
          </a:p>
          <a:p>
            <a:pPr marL="0" indent="0">
              <a:buNone/>
            </a:pPr>
            <a:r>
              <a:rPr lang="en-US" dirty="0"/>
              <a:t>B.</a:t>
            </a:r>
          </a:p>
          <a:p>
            <a:pPr marL="0" indent="0">
              <a:buNone/>
            </a:pPr>
            <a:r>
              <a:rPr lang="en-US" dirty="0"/>
              <a:t>Select [List] </a:t>
            </a:r>
          </a:p>
          <a:p>
            <a:pPr marL="0" indent="0">
              <a:buNone/>
            </a:pPr>
            <a:r>
              <a:rPr lang="en-US" dirty="0"/>
              <a:t>from [Table A] A</a:t>
            </a:r>
          </a:p>
          <a:p>
            <a:pPr marL="0" indent="0">
              <a:buNone/>
            </a:pPr>
            <a:r>
              <a:rPr lang="en-US" dirty="0"/>
              <a:t>full outer join</a:t>
            </a:r>
          </a:p>
          <a:p>
            <a:pPr marL="0" indent="0">
              <a:buNone/>
            </a:pPr>
            <a:r>
              <a:rPr lang="en-US" dirty="0"/>
              <a:t> [Table B] B</a:t>
            </a:r>
          </a:p>
          <a:p>
            <a:pPr marL="0" indent="0">
              <a:buNone/>
            </a:pPr>
            <a:r>
              <a:rPr lang="en-US" dirty="0"/>
              <a:t>on </a:t>
            </a:r>
            <a:r>
              <a:rPr lang="en-US" dirty="0" err="1"/>
              <a:t>A.value</a:t>
            </a:r>
            <a:r>
              <a:rPr lang="en-US" dirty="0"/>
              <a:t>=</a:t>
            </a:r>
            <a:r>
              <a:rPr lang="en-US" dirty="0" err="1"/>
              <a:t>B.value</a:t>
            </a:r>
            <a:endParaRPr lang="en-US" dirty="0"/>
          </a:p>
          <a:p>
            <a:pPr marL="0" indent="0">
              <a:buNone/>
            </a:pPr>
            <a:r>
              <a:rPr lang="en-US" dirty="0"/>
              <a:t>where </a:t>
            </a:r>
            <a:r>
              <a:rPr lang="en-US" dirty="0" err="1"/>
              <a:t>A.value</a:t>
            </a:r>
            <a:r>
              <a:rPr lang="en-US" dirty="0"/>
              <a:t> is null</a:t>
            </a:r>
          </a:p>
          <a:p>
            <a:pPr marL="0" indent="0">
              <a:buNone/>
            </a:pPr>
            <a:r>
              <a:rPr lang="en-US" dirty="0"/>
              <a:t>or </a:t>
            </a:r>
            <a:r>
              <a:rPr lang="en-US" dirty="0" err="1"/>
              <a:t>B.value</a:t>
            </a:r>
            <a:r>
              <a:rPr lang="en-US" dirty="0"/>
              <a:t> is </a:t>
            </a:r>
            <a:r>
              <a:rPr lang="en-US" dirty="0" smtClean="0"/>
              <a:t>null</a:t>
            </a:r>
            <a:endParaRPr lang="en-US" dirty="0"/>
          </a:p>
        </p:txBody>
      </p:sp>
      <p:sp>
        <p:nvSpPr>
          <p:cNvPr id="8" name="Rectangle 7"/>
          <p:cNvSpPr/>
          <p:nvPr/>
        </p:nvSpPr>
        <p:spPr>
          <a:xfrm>
            <a:off x="3910885" y="2387580"/>
            <a:ext cx="6096000" cy="2031325"/>
          </a:xfrm>
          <a:prstGeom prst="rect">
            <a:avLst/>
          </a:prstGeom>
        </p:spPr>
        <p:txBody>
          <a:bodyPr>
            <a:spAutoFit/>
          </a:bodyPr>
          <a:lstStyle/>
          <a:p>
            <a:r>
              <a:rPr lang="en-US" dirty="0"/>
              <a:t>C.</a:t>
            </a:r>
          </a:p>
          <a:p>
            <a:r>
              <a:rPr lang="en-US" dirty="0"/>
              <a:t>Select [List] </a:t>
            </a:r>
          </a:p>
          <a:p>
            <a:r>
              <a:rPr lang="en-US" dirty="0"/>
              <a:t>from [Table A] A</a:t>
            </a:r>
          </a:p>
          <a:p>
            <a:r>
              <a:rPr lang="en-US" dirty="0"/>
              <a:t>right join</a:t>
            </a:r>
          </a:p>
          <a:p>
            <a:r>
              <a:rPr lang="en-US" dirty="0"/>
              <a:t> [Table B] B</a:t>
            </a:r>
          </a:p>
          <a:p>
            <a:r>
              <a:rPr lang="en-US" dirty="0"/>
              <a:t>on </a:t>
            </a:r>
            <a:r>
              <a:rPr lang="en-US" dirty="0" err="1"/>
              <a:t>A.value</a:t>
            </a:r>
            <a:r>
              <a:rPr lang="en-US" dirty="0"/>
              <a:t>=</a:t>
            </a:r>
            <a:r>
              <a:rPr lang="en-US" dirty="0" err="1"/>
              <a:t>B.value</a:t>
            </a:r>
            <a:endParaRPr lang="en-US" dirty="0"/>
          </a:p>
          <a:p>
            <a:r>
              <a:rPr lang="en-US" dirty="0"/>
              <a:t>where </a:t>
            </a:r>
            <a:r>
              <a:rPr lang="en-US" dirty="0" err="1"/>
              <a:t>A.value</a:t>
            </a:r>
            <a:r>
              <a:rPr lang="en-US" dirty="0"/>
              <a:t> is null</a:t>
            </a:r>
            <a:endParaRPr lang="en-IN" dirty="0"/>
          </a:p>
        </p:txBody>
      </p:sp>
    </p:spTree>
    <p:extLst>
      <p:ext uri="{BB962C8B-B14F-4D97-AF65-F5344CB8AC3E}">
        <p14:creationId xmlns:p14="http://schemas.microsoft.com/office/powerpoint/2010/main" val="28192766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0" y="850247"/>
            <a:ext cx="5514975" cy="2695575"/>
          </a:xfrm>
          <a:prstGeom prst="rect">
            <a:avLst/>
          </a:prstGeom>
        </p:spPr>
      </p:pic>
      <p:sp>
        <p:nvSpPr>
          <p:cNvPr id="4" name="Footer Placeholder 3"/>
          <p:cNvSpPr>
            <a:spLocks noGrp="1"/>
          </p:cNvSpPr>
          <p:nvPr>
            <p:ph type="ftr" sz="quarter" idx="11"/>
          </p:nvPr>
        </p:nvSpPr>
        <p:spPr/>
        <p:txBody>
          <a:bodyPr/>
          <a:lstStyle/>
          <a:p>
            <a:r>
              <a:rPr lang="en-IN" smtClean="0"/>
              <a:t>SRM SOC NWC DBMS Unit 1</a:t>
            </a:r>
            <a:endParaRPr lang="en-IN"/>
          </a:p>
        </p:txBody>
      </p:sp>
      <p:pic>
        <p:nvPicPr>
          <p:cNvPr id="6" name="Picture 5"/>
          <p:cNvPicPr>
            <a:picLocks noChangeAspect="1"/>
          </p:cNvPicPr>
          <p:nvPr/>
        </p:nvPicPr>
        <p:blipFill>
          <a:blip r:embed="rId3"/>
          <a:stretch>
            <a:fillRect/>
          </a:stretch>
        </p:blipFill>
        <p:spPr>
          <a:xfrm>
            <a:off x="6679641" y="279366"/>
            <a:ext cx="5676900" cy="2952750"/>
          </a:xfrm>
          <a:prstGeom prst="rect">
            <a:avLst/>
          </a:prstGeom>
        </p:spPr>
      </p:pic>
      <p:pic>
        <p:nvPicPr>
          <p:cNvPr id="7" name="Picture 6"/>
          <p:cNvPicPr>
            <a:picLocks noChangeAspect="1"/>
          </p:cNvPicPr>
          <p:nvPr/>
        </p:nvPicPr>
        <p:blipFill>
          <a:blip r:embed="rId4"/>
          <a:stretch>
            <a:fillRect/>
          </a:stretch>
        </p:blipFill>
        <p:spPr>
          <a:xfrm>
            <a:off x="114300" y="212038"/>
            <a:ext cx="6477000" cy="552450"/>
          </a:xfrm>
          <a:prstGeom prst="rect">
            <a:avLst/>
          </a:prstGeom>
        </p:spPr>
      </p:pic>
      <p:pic>
        <p:nvPicPr>
          <p:cNvPr id="8" name="Picture 7"/>
          <p:cNvPicPr>
            <a:picLocks noChangeAspect="1"/>
          </p:cNvPicPr>
          <p:nvPr/>
        </p:nvPicPr>
        <p:blipFill>
          <a:blip r:embed="rId5"/>
          <a:stretch>
            <a:fillRect/>
          </a:stretch>
        </p:blipFill>
        <p:spPr>
          <a:xfrm>
            <a:off x="300708" y="3560436"/>
            <a:ext cx="9220200" cy="2781300"/>
          </a:xfrm>
          <a:prstGeom prst="rect">
            <a:avLst/>
          </a:prstGeom>
        </p:spPr>
      </p:pic>
    </p:spTree>
    <p:extLst>
      <p:ext uri="{BB962C8B-B14F-4D97-AF65-F5344CB8AC3E}">
        <p14:creationId xmlns:p14="http://schemas.microsoft.com/office/powerpoint/2010/main" val="40632818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9496390"/>
              </p:ext>
            </p:extLst>
          </p:nvPr>
        </p:nvGraphicFramePr>
        <p:xfrm>
          <a:off x="1963760" y="2590709"/>
          <a:ext cx="6667500" cy="1687830"/>
        </p:xfrm>
        <a:graphic>
          <a:graphicData uri="http://schemas.openxmlformats.org/drawingml/2006/table">
            <a:tbl>
              <a:tblPr/>
              <a:tblGrid>
                <a:gridCol w="6667500"/>
              </a:tblGrid>
              <a:tr h="0">
                <a:tc>
                  <a:txBody>
                    <a:bodyPr/>
                    <a:lstStyle/>
                    <a:p>
                      <a:pPr algn="l"/>
                      <a:r>
                        <a:rPr lang="en-US" b="0" dirty="0">
                          <a:effectLst/>
                          <a:latin typeface="fira code"/>
                        </a:rPr>
                        <a:t>SELECT *</a:t>
                      </a:r>
                    </a:p>
                    <a:p>
                      <a:pPr algn="l"/>
                      <a:r>
                        <a:rPr lang="en-US" b="0" dirty="0">
                          <a:effectLst/>
                          <a:latin typeface="fira code"/>
                        </a:rPr>
                        <a:t>FROM employees</a:t>
                      </a:r>
                    </a:p>
                    <a:p>
                      <a:pPr algn="l"/>
                      <a:r>
                        <a:rPr lang="en-US" b="0" dirty="0">
                          <a:effectLst/>
                          <a:latin typeface="fira code"/>
                        </a:rPr>
                        <a:t>JOIN departments</a:t>
                      </a:r>
                    </a:p>
                    <a:p>
                      <a:pPr algn="l"/>
                      <a:r>
                        <a:rPr lang="en-US" b="0" dirty="0">
                          <a:effectLst/>
                          <a:latin typeface="fira code"/>
                        </a:rPr>
                        <a:t>ON </a:t>
                      </a:r>
                      <a:r>
                        <a:rPr lang="en-US" b="0" dirty="0" err="1">
                          <a:effectLst/>
                          <a:latin typeface="fira code"/>
                        </a:rPr>
                        <a:t>employees.department_id</a:t>
                      </a:r>
                      <a:r>
                        <a:rPr lang="en-US" b="0" dirty="0">
                          <a:effectLst/>
                          <a:latin typeface="fira code"/>
                        </a:rPr>
                        <a:t> = </a:t>
                      </a:r>
                      <a:r>
                        <a:rPr lang="en-US" b="0" dirty="0" err="1">
                          <a:effectLst/>
                          <a:latin typeface="fira code"/>
                        </a:rPr>
                        <a:t>departments.department_id</a:t>
                      </a:r>
                      <a:r>
                        <a:rPr lang="en-US" b="0" dirty="0">
                          <a:effectLst/>
                          <a:latin typeface="fira code"/>
                        </a:rPr>
                        <a:t>;</a:t>
                      </a:r>
                    </a:p>
                  </a:txBody>
                  <a:tcPr marL="152400" marR="0" marT="285750" marB="30480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a:noFill/>
                    </a:lnB>
                  </a:tcPr>
                </a:tc>
              </a:tr>
            </a:tbl>
          </a:graphicData>
        </a:graphic>
      </p:graphicFrame>
      <p:sp>
        <p:nvSpPr>
          <p:cNvPr id="4" name="Footer Placeholder 3"/>
          <p:cNvSpPr>
            <a:spLocks noGrp="1"/>
          </p:cNvSpPr>
          <p:nvPr>
            <p:ph type="ftr" sz="quarter" idx="11"/>
          </p:nvPr>
        </p:nvSpPr>
        <p:spPr/>
        <p:txBody>
          <a:bodyPr/>
          <a:lstStyle/>
          <a:p>
            <a:r>
              <a:rPr lang="en-IN" smtClean="0"/>
              <a:t>SRM SOC NWC DBMS Unit 1</a:t>
            </a:r>
            <a:endParaRPr lang="en-IN"/>
          </a:p>
        </p:txBody>
      </p:sp>
      <p:sp>
        <p:nvSpPr>
          <p:cNvPr id="6" name="Rectangle 1"/>
          <p:cNvSpPr>
            <a:spLocks noChangeArrowheads="1"/>
          </p:cNvSpPr>
          <p:nvPr/>
        </p:nvSpPr>
        <p:spPr bwMode="auto">
          <a:xfrm>
            <a:off x="-798490" y="-5666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2391177" y="4507587"/>
            <a:ext cx="6096000" cy="2031325"/>
          </a:xfrm>
          <a:prstGeom prst="rect">
            <a:avLst/>
          </a:prstGeom>
        </p:spPr>
        <p:txBody>
          <a:bodyPr>
            <a:spAutoFit/>
          </a:bodyPr>
          <a:lstStyle/>
          <a:p>
            <a:r>
              <a:rPr lang="en-US" dirty="0"/>
              <a:t>The ON condition indicates how the two tables (the one after FROM and the one after JOIN) should be combined. You can see in the example above that both tables contain the column </a:t>
            </a:r>
            <a:r>
              <a:rPr lang="en-US" dirty="0" err="1"/>
              <a:t>department_id</a:t>
            </a:r>
            <a:r>
              <a:rPr lang="en-US" dirty="0"/>
              <a:t>. </a:t>
            </a:r>
            <a:r>
              <a:rPr lang="en-US" dirty="0" smtClean="0"/>
              <a:t>The </a:t>
            </a:r>
            <a:r>
              <a:rPr lang="en-US" dirty="0"/>
              <a:t>SQL query will return rows where the </a:t>
            </a:r>
            <a:r>
              <a:rPr lang="en-US" dirty="0" err="1"/>
              <a:t>employees.department_id</a:t>
            </a:r>
            <a:r>
              <a:rPr lang="en-US" dirty="0"/>
              <a:t> is equal to the </a:t>
            </a:r>
            <a:r>
              <a:rPr lang="en-US" dirty="0" err="1"/>
              <a:t>departments.department_id</a:t>
            </a:r>
            <a:r>
              <a:rPr lang="en-US" dirty="0"/>
              <a:t>.</a:t>
            </a:r>
          </a:p>
          <a:p>
            <a:endParaRPr lang="en-US" dirty="0"/>
          </a:p>
        </p:txBody>
      </p:sp>
    </p:spTree>
    <p:extLst>
      <p:ext uri="{BB962C8B-B14F-4D97-AF65-F5344CB8AC3E}">
        <p14:creationId xmlns:p14="http://schemas.microsoft.com/office/powerpoint/2010/main" val="227168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009E75-39CB-49BB-AEF1-CB476A88288B}"/>
              </a:ext>
            </a:extLst>
          </p:cNvPr>
          <p:cNvSpPr>
            <a:spLocks noGrp="1"/>
          </p:cNvSpPr>
          <p:nvPr>
            <p:ph type="title"/>
          </p:nvPr>
        </p:nvSpPr>
        <p:spPr>
          <a:xfrm>
            <a:off x="838200" y="423849"/>
            <a:ext cx="10515600" cy="759000"/>
          </a:xfrm>
        </p:spPr>
        <p:txBody>
          <a:bodyPr/>
          <a:lstStyle/>
          <a:p>
            <a:pPr algn="ctr"/>
            <a:r>
              <a:rPr lang="en-US" altLang="en-US" sz="3200" dirty="0">
                <a:latin typeface="Times New Roman" panose="02020603050405020304" pitchFamily="18" charset="0"/>
                <a:cs typeface="Times New Roman" panose="02020603050405020304" pitchFamily="18" charset="0"/>
              </a:rPr>
              <a:t>Levels of Data Abstraction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5A6970B-6CDE-48D7-BD75-485A4F736BF7}"/>
              </a:ext>
            </a:extLst>
          </p:cNvPr>
          <p:cNvSpPr>
            <a:spLocks noGrp="1"/>
          </p:cNvSpPr>
          <p:nvPr>
            <p:ph idx="1"/>
          </p:nvPr>
        </p:nvSpPr>
        <p:spPr>
          <a:xfrm>
            <a:off x="4597167" y="1258349"/>
            <a:ext cx="7298422" cy="5175802"/>
          </a:xfrm>
        </p:spPr>
        <p:txBody>
          <a:bodyPr>
            <a:normAutofit lnSpcReduction="10000"/>
          </a:bodyPr>
          <a:lstStyle/>
          <a:p>
            <a:pPr algn="just" eaLnBrk="1" fontAlgn="auto" hangingPunct="1">
              <a:spcAft>
                <a:spcPts val="0"/>
              </a:spcAft>
              <a:tabLst>
                <a:tab pos="1820863" algn="l"/>
                <a:tab pos="3659188" algn="l"/>
                <a:tab pos="3943350" algn="l"/>
              </a:tabLst>
              <a:defRPr/>
            </a:pPr>
            <a:r>
              <a:rPr lang="en-US" sz="2000" b="1" dirty="0">
                <a:latin typeface="Times New Roman" panose="02020603050405020304" pitchFamily="18" charset="0"/>
                <a:cs typeface="Times New Roman" panose="02020603050405020304" pitchFamily="18" charset="0"/>
              </a:rPr>
              <a:t>Physical level: </a:t>
            </a:r>
            <a:r>
              <a:rPr lang="en-US" sz="2000" dirty="0">
                <a:latin typeface="Times New Roman" panose="02020603050405020304" pitchFamily="18" charset="0"/>
                <a:cs typeface="Times New Roman" panose="02020603050405020304" pitchFamily="18" charset="0"/>
              </a:rPr>
              <a:t>The lowest level of abstraction.</a:t>
            </a:r>
          </a:p>
          <a:p>
            <a:pPr algn="just" eaLnBrk="1" fontAlgn="auto" hangingPunct="1">
              <a:spcAft>
                <a:spcPts val="0"/>
              </a:spcAft>
              <a:tabLst>
                <a:tab pos="1820863" algn="l"/>
                <a:tab pos="3659188" algn="l"/>
                <a:tab pos="3943350" algn="l"/>
              </a:tabLst>
              <a:defRPr/>
            </a:pPr>
            <a:r>
              <a:rPr lang="en-US" sz="2000" dirty="0">
                <a:latin typeface="Times New Roman" panose="02020603050405020304" pitchFamily="18" charset="0"/>
                <a:cs typeface="Times New Roman" panose="02020603050405020304" pitchFamily="18" charset="0"/>
              </a:rPr>
              <a:t>Describes</a:t>
            </a:r>
            <a:r>
              <a:rPr lang="en-US" sz="1400" dirty="0"/>
              <a:t> </a:t>
            </a:r>
            <a:r>
              <a:rPr lang="en-US" sz="2000" dirty="0">
                <a:latin typeface="Times New Roman" panose="02020603050405020304" pitchFamily="18" charset="0"/>
                <a:cs typeface="Times New Roman" panose="02020603050405020304" pitchFamily="18" charset="0"/>
              </a:rPr>
              <a:t>how the data are actually stored. </a:t>
            </a:r>
          </a:p>
          <a:p>
            <a:pPr algn="just" eaLnBrk="1" fontAlgn="auto" hangingPunct="1">
              <a:spcAft>
                <a:spcPts val="0"/>
              </a:spcAft>
              <a:tabLst>
                <a:tab pos="1820863" algn="l"/>
                <a:tab pos="3659188" algn="l"/>
                <a:tab pos="3943350" algn="l"/>
              </a:tabLst>
              <a:defRPr/>
            </a:pPr>
            <a:r>
              <a:rPr lang="en-US" sz="2000" dirty="0">
                <a:latin typeface="Times New Roman" panose="02020603050405020304" pitchFamily="18" charset="0"/>
                <a:cs typeface="Times New Roman" panose="02020603050405020304" pitchFamily="18" charset="0"/>
              </a:rPr>
              <a:t>The physical level describes complex low-level data structures in detail.</a:t>
            </a:r>
          </a:p>
          <a:p>
            <a:pPr algn="just" eaLnBrk="1" fontAlgn="auto" hangingPunct="1">
              <a:spcAft>
                <a:spcPts val="0"/>
              </a:spcAft>
              <a:tabLst>
                <a:tab pos="1820863" algn="l"/>
                <a:tab pos="3659188" algn="l"/>
                <a:tab pos="3943350" algn="l"/>
              </a:tabLst>
              <a:defRPr/>
            </a:pPr>
            <a:r>
              <a:rPr lang="en-US" sz="2000" b="1" dirty="0">
                <a:latin typeface="Times New Roman" panose="02020603050405020304" pitchFamily="18" charset="0"/>
                <a:cs typeface="Times New Roman" panose="02020603050405020304" pitchFamily="18" charset="0"/>
              </a:rPr>
              <a:t>Logical level: </a:t>
            </a:r>
            <a:r>
              <a:rPr lang="en-US" sz="2100" dirty="0">
                <a:latin typeface="Times New Roman" panose="02020603050405020304" pitchFamily="18" charset="0"/>
                <a:cs typeface="Times New Roman" panose="02020603050405020304" pitchFamily="18" charset="0"/>
              </a:rPr>
              <a:t>Describes what data are stored in the database, and what relationships exist among those data.</a:t>
            </a:r>
          </a:p>
          <a:p>
            <a:pPr eaLnBrk="1" fontAlgn="auto" hangingPunct="1">
              <a:spcAft>
                <a:spcPts val="0"/>
              </a:spcAft>
              <a:buFont typeface="Monotype Sorts" pitchFamily="2" charset="2"/>
              <a:buNone/>
              <a:tabLst>
                <a:tab pos="1820863" algn="l"/>
                <a:tab pos="3659188" algn="l"/>
                <a:tab pos="3943350" algn="l"/>
              </a:tabLst>
              <a:defRPr/>
            </a:pPr>
            <a:r>
              <a:rPr lang="en-US"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type</a:t>
            </a:r>
            <a:r>
              <a:rPr lang="en-US" sz="2000" dirty="0">
                <a:latin typeface="Times New Roman" panose="02020603050405020304" pitchFamily="18" charset="0"/>
                <a:cs typeface="Times New Roman" panose="02020603050405020304" pitchFamily="18" charset="0"/>
              </a:rPr>
              <a:t> customer = </a:t>
            </a:r>
            <a:r>
              <a:rPr lang="en-US" sz="2000" b="1" dirty="0">
                <a:latin typeface="Times New Roman" panose="02020603050405020304" pitchFamily="18" charset="0"/>
                <a:cs typeface="Times New Roman" panose="02020603050405020304" pitchFamily="18" charset="0"/>
              </a:rPr>
              <a:t>record</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name</a:t>
            </a:r>
            <a:r>
              <a:rPr lang="en-US" sz="2000" dirty="0">
                <a:latin typeface="Times New Roman" panose="02020603050405020304" pitchFamily="18" charset="0"/>
                <a:cs typeface="Times New Roman" panose="02020603050405020304" pitchFamily="18" charset="0"/>
              </a:rPr>
              <a:t> : string;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street</a:t>
            </a:r>
            <a:r>
              <a:rPr lang="en-US" sz="2000" dirty="0">
                <a:latin typeface="Times New Roman" panose="02020603050405020304" pitchFamily="18" charset="0"/>
                <a:cs typeface="Times New Roman" panose="02020603050405020304" pitchFamily="18" charset="0"/>
              </a:rPr>
              <a:t> : string;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city</a:t>
            </a:r>
            <a:r>
              <a:rPr lang="en-US" sz="2000" dirty="0">
                <a:latin typeface="Times New Roman" panose="02020603050405020304" pitchFamily="18" charset="0"/>
                <a:cs typeface="Times New Roman" panose="02020603050405020304" pitchFamily="18" charset="0"/>
              </a:rPr>
              <a:t> : integer;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end</a:t>
            </a:r>
            <a:r>
              <a:rPr lang="en-US" sz="2000" dirty="0">
                <a:latin typeface="Times New Roman" panose="02020603050405020304" pitchFamily="18" charset="0"/>
                <a:cs typeface="Times New Roman" panose="02020603050405020304" pitchFamily="18" charset="0"/>
              </a:rPr>
              <a:t>;</a:t>
            </a:r>
          </a:p>
          <a:p>
            <a:pPr algn="just" eaLnBrk="1" fontAlgn="auto" hangingPunct="1">
              <a:spcAft>
                <a:spcPts val="0"/>
              </a:spcAft>
              <a:tabLst>
                <a:tab pos="1820863" algn="l"/>
                <a:tab pos="3659188" algn="l"/>
                <a:tab pos="3943350" algn="l"/>
              </a:tabLst>
              <a:defRPr/>
            </a:pPr>
            <a:endParaRPr lang="en-US" sz="2000" b="1" dirty="0">
              <a:latin typeface="Times New Roman" panose="02020603050405020304" pitchFamily="18" charset="0"/>
              <a:cs typeface="Times New Roman" panose="02020603050405020304" pitchFamily="18" charset="0"/>
            </a:endParaRPr>
          </a:p>
          <a:p>
            <a:pPr algn="just" eaLnBrk="1" fontAlgn="auto" hangingPunct="1">
              <a:spcAft>
                <a:spcPts val="0"/>
              </a:spcAft>
              <a:tabLst>
                <a:tab pos="1820863" algn="l"/>
                <a:tab pos="3659188" algn="l"/>
                <a:tab pos="3943350" algn="l"/>
              </a:tabLst>
              <a:defRPr/>
            </a:pPr>
            <a:r>
              <a:rPr lang="en-US" sz="2000" b="1" dirty="0">
                <a:latin typeface="Times New Roman" panose="02020603050405020304" pitchFamily="18" charset="0"/>
                <a:cs typeface="Times New Roman" panose="02020603050405020304" pitchFamily="18" charset="0"/>
              </a:rPr>
              <a:t>View level: </a:t>
            </a:r>
            <a:r>
              <a:rPr lang="en-US" sz="2100" dirty="0">
                <a:latin typeface="Times New Roman" panose="02020603050405020304" pitchFamily="18" charset="0"/>
                <a:cs typeface="Times New Roman" panose="02020603050405020304" pitchFamily="18" charset="0"/>
              </a:rPr>
              <a:t>The highest level of abstraction. Describes only part of the entire database. Application programs hide details of data types.  </a:t>
            </a:r>
          </a:p>
          <a:p>
            <a:pPr algn="just" eaLnBrk="1" fontAlgn="auto" hangingPunct="1">
              <a:spcAft>
                <a:spcPts val="0"/>
              </a:spcAft>
              <a:tabLst>
                <a:tab pos="1820863" algn="l"/>
                <a:tab pos="3659188" algn="l"/>
                <a:tab pos="3943350" algn="l"/>
              </a:tabLst>
              <a:defRPr/>
            </a:pPr>
            <a:r>
              <a:rPr lang="en-US" sz="2000" dirty="0">
                <a:latin typeface="Times New Roman" panose="02020603050405020304" pitchFamily="18" charset="0"/>
                <a:cs typeface="Times New Roman" panose="02020603050405020304" pitchFamily="18" charset="0"/>
              </a:rPr>
              <a:t>Views can also hide information (e.g., salary) for security purposes. </a:t>
            </a:r>
          </a:p>
          <a:p>
            <a:endParaRPr lang="en-IN" dirty="0"/>
          </a:p>
        </p:txBody>
      </p:sp>
      <p:pic>
        <p:nvPicPr>
          <p:cNvPr id="2052" name="Picture 4" descr="Basics Flashcards | Chegg.com">
            <a:extLst>
              <a:ext uri="{FF2B5EF4-FFF2-40B4-BE49-F238E27FC236}">
                <a16:creationId xmlns="" xmlns:a16="http://schemas.microsoft.com/office/drawing/2014/main" id="{1260A3DF-58D8-4659-8C43-0E49BC649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595"/>
          <a:stretch/>
        </p:blipFill>
        <p:spPr bwMode="auto">
          <a:xfrm>
            <a:off x="838200" y="2446177"/>
            <a:ext cx="3758967" cy="239427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 xmlns:a16="http://schemas.microsoft.com/office/drawing/2014/main" id="{03B60BBA-EECD-4269-92D8-7531601C1091}"/>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92750119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30559013"/>
              </p:ext>
            </p:extLst>
          </p:nvPr>
        </p:nvGraphicFramePr>
        <p:xfrm>
          <a:off x="1087997" y="1367860"/>
          <a:ext cx="9429750" cy="2510790"/>
        </p:xfrm>
        <a:graphic>
          <a:graphicData uri="http://schemas.openxmlformats.org/drawingml/2006/table">
            <a:tbl>
              <a:tblPr/>
              <a:tblGrid>
                <a:gridCol w="9429750"/>
              </a:tblGrid>
              <a:tr h="0">
                <a:tc>
                  <a:txBody>
                    <a:bodyPr/>
                    <a:lstStyle/>
                    <a:p>
                      <a:pPr algn="l"/>
                      <a:r>
                        <a:rPr lang="en-US" b="0" dirty="0">
                          <a:effectLst/>
                          <a:latin typeface="fira code"/>
                        </a:rPr>
                        <a:t>SELECT</a:t>
                      </a:r>
                    </a:p>
                    <a:p>
                      <a:pPr algn="l"/>
                      <a:r>
                        <a:rPr lang="en-US" b="0" dirty="0" err="1">
                          <a:effectLst/>
                          <a:latin typeface="fira code"/>
                        </a:rPr>
                        <a:t>employees.department_id</a:t>
                      </a:r>
                      <a:r>
                        <a:rPr lang="en-US" b="0" dirty="0">
                          <a:effectLst/>
                          <a:latin typeface="fira code"/>
                        </a:rPr>
                        <a:t> AS ID,</a:t>
                      </a:r>
                    </a:p>
                    <a:p>
                      <a:pPr algn="l"/>
                      <a:r>
                        <a:rPr lang="en-US" b="0" dirty="0" err="1">
                          <a:effectLst/>
                          <a:latin typeface="fira code"/>
                        </a:rPr>
                        <a:t>employee_name</a:t>
                      </a:r>
                      <a:r>
                        <a:rPr lang="en-US" b="0" dirty="0">
                          <a:effectLst/>
                          <a:latin typeface="fira code"/>
                        </a:rPr>
                        <a:t> AS ‘Employee Name’,</a:t>
                      </a:r>
                    </a:p>
                    <a:p>
                      <a:pPr algn="l"/>
                      <a:r>
                        <a:rPr lang="en-US" b="0" dirty="0" err="1">
                          <a:effectLst/>
                          <a:latin typeface="fira code"/>
                        </a:rPr>
                        <a:t>department_name</a:t>
                      </a:r>
                      <a:r>
                        <a:rPr lang="en-US" b="0" dirty="0">
                          <a:effectLst/>
                          <a:latin typeface="fira code"/>
                        </a:rPr>
                        <a:t> AS Department</a:t>
                      </a:r>
                    </a:p>
                    <a:p>
                      <a:pPr algn="l"/>
                      <a:r>
                        <a:rPr lang="en-US" b="0" dirty="0">
                          <a:effectLst/>
                          <a:latin typeface="fira code"/>
                        </a:rPr>
                        <a:t>FROM employees</a:t>
                      </a:r>
                    </a:p>
                    <a:p>
                      <a:pPr algn="l"/>
                      <a:r>
                        <a:rPr lang="en-US" b="0" dirty="0">
                          <a:effectLst/>
                          <a:latin typeface="fira code"/>
                        </a:rPr>
                        <a:t>JOIN departments</a:t>
                      </a:r>
                    </a:p>
                    <a:p>
                      <a:pPr algn="l"/>
                      <a:r>
                        <a:rPr lang="en-US" b="0" dirty="0">
                          <a:effectLst/>
                          <a:latin typeface="fira code"/>
                        </a:rPr>
                        <a:t>ON </a:t>
                      </a:r>
                      <a:r>
                        <a:rPr lang="en-US" b="0" dirty="0" err="1">
                          <a:effectLst/>
                          <a:latin typeface="fira code"/>
                        </a:rPr>
                        <a:t>employees.department_id</a:t>
                      </a:r>
                      <a:r>
                        <a:rPr lang="en-US" b="0" dirty="0">
                          <a:effectLst/>
                          <a:latin typeface="fira code"/>
                        </a:rPr>
                        <a:t> = </a:t>
                      </a:r>
                      <a:r>
                        <a:rPr lang="en-US" b="0" dirty="0" err="1">
                          <a:effectLst/>
                          <a:latin typeface="fira code"/>
                        </a:rPr>
                        <a:t>departments.department_id</a:t>
                      </a:r>
                      <a:r>
                        <a:rPr lang="en-US" b="0" dirty="0">
                          <a:effectLst/>
                          <a:latin typeface="fira code"/>
                        </a:rPr>
                        <a:t>;</a:t>
                      </a:r>
                    </a:p>
                  </a:txBody>
                  <a:tcPr marL="152400" marR="0" marT="285750" marB="30480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a:noFill/>
                    </a:lnB>
                  </a:tcPr>
                </a:tc>
              </a:tr>
            </a:tbl>
          </a:graphicData>
        </a:graphic>
      </p:graphicFrame>
      <p:sp>
        <p:nvSpPr>
          <p:cNvPr id="4" name="Footer Placeholder 3"/>
          <p:cNvSpPr>
            <a:spLocks noGrp="1"/>
          </p:cNvSpPr>
          <p:nvPr>
            <p:ph type="ftr" sz="quarter" idx="11"/>
          </p:nvPr>
        </p:nvSpPr>
        <p:spPr/>
        <p:txBody>
          <a:bodyPr/>
          <a:lstStyle/>
          <a:p>
            <a:r>
              <a:rPr lang="en-IN" smtClean="0"/>
              <a:t>SRM SOC NWC DBMS Unit 1</a:t>
            </a:r>
            <a:endParaRPr lang="en-IN"/>
          </a:p>
        </p:txBody>
      </p:sp>
      <p:sp>
        <p:nvSpPr>
          <p:cNvPr id="6" name="Rectangle 1"/>
          <p:cNvSpPr>
            <a:spLocks noChangeArrowheads="1"/>
          </p:cNvSpPr>
          <p:nvPr/>
        </p:nvSpPr>
        <p:spPr bwMode="auto">
          <a:xfrm>
            <a:off x="-1674253" y="-13780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5685183" y="4174435"/>
            <a:ext cx="5668617" cy="369332"/>
          </a:xfrm>
          <a:prstGeom prst="rect">
            <a:avLst/>
          </a:prstGeom>
          <a:noFill/>
        </p:spPr>
        <p:txBody>
          <a:bodyPr wrap="square" rtlCol="0">
            <a:spAutoFit/>
          </a:bodyPr>
          <a:lstStyle/>
          <a:p>
            <a:r>
              <a:rPr lang="en-US" dirty="0" smtClean="0"/>
              <a:t>Example for using  </a:t>
            </a:r>
            <a:endParaRPr lang="en-US" dirty="0"/>
          </a:p>
        </p:txBody>
      </p:sp>
      <p:sp>
        <p:nvSpPr>
          <p:cNvPr id="8" name="TextBox 7"/>
          <p:cNvSpPr txBox="1"/>
          <p:nvPr/>
        </p:nvSpPr>
        <p:spPr>
          <a:xfrm>
            <a:off x="4979645" y="1105709"/>
            <a:ext cx="2729948" cy="646331"/>
          </a:xfrm>
          <a:prstGeom prst="rect">
            <a:avLst/>
          </a:prstGeom>
          <a:noFill/>
        </p:spPr>
        <p:txBody>
          <a:bodyPr wrap="square" rtlCol="0">
            <a:spAutoFit/>
          </a:bodyPr>
          <a:lstStyle/>
          <a:p>
            <a:r>
              <a:rPr lang="en-US" sz="3600" b="1" dirty="0" smtClean="0">
                <a:solidFill>
                  <a:srgbClr val="00B050"/>
                </a:solidFill>
              </a:rPr>
              <a:t>Aliases</a:t>
            </a:r>
            <a:endParaRPr lang="en-US" sz="3600" b="1" dirty="0">
              <a:solidFill>
                <a:srgbClr val="00B050"/>
              </a:solidFill>
            </a:endParaRPr>
          </a:p>
        </p:txBody>
      </p:sp>
    </p:spTree>
    <p:extLst>
      <p:ext uri="{BB962C8B-B14F-4D97-AF65-F5344CB8AC3E}">
        <p14:creationId xmlns:p14="http://schemas.microsoft.com/office/powerpoint/2010/main" val="382093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an example for Right join??? T/F</a:t>
            </a:r>
            <a:endParaRPr lang="en-US" dirty="0"/>
          </a:p>
        </p:txBody>
      </p:sp>
      <p:sp>
        <p:nvSpPr>
          <p:cNvPr id="4" name="Footer Placeholder 3"/>
          <p:cNvSpPr>
            <a:spLocks noGrp="1"/>
          </p:cNvSpPr>
          <p:nvPr>
            <p:ph type="ftr" sz="quarter" idx="11"/>
          </p:nvPr>
        </p:nvSpPr>
        <p:spPr/>
        <p:txBody>
          <a:bodyPr/>
          <a:lstStyle/>
          <a:p>
            <a:r>
              <a:rPr lang="en-IN" smtClean="0"/>
              <a:t>SRM SOC NWC DBMS Unit 1</a:t>
            </a:r>
            <a:endParaRPr lang="en-IN"/>
          </a:p>
        </p:txBody>
      </p:sp>
      <p:pic>
        <p:nvPicPr>
          <p:cNvPr id="5122" name="Picture 2" descr="LEFT JOI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66" y="2157188"/>
            <a:ext cx="10515600" cy="27340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77138225"/>
              </p:ext>
            </p:extLst>
          </p:nvPr>
        </p:nvGraphicFramePr>
        <p:xfrm>
          <a:off x="1485900" y="4942840"/>
          <a:ext cx="6667500" cy="1413510"/>
        </p:xfrm>
        <a:graphic>
          <a:graphicData uri="http://schemas.openxmlformats.org/drawingml/2006/table">
            <a:tbl>
              <a:tblPr/>
              <a:tblGrid>
                <a:gridCol w="6667500"/>
              </a:tblGrid>
              <a:tr h="0">
                <a:tc>
                  <a:txBody>
                    <a:bodyPr/>
                    <a:lstStyle/>
                    <a:p>
                      <a:pPr algn="l"/>
                      <a:r>
                        <a:rPr lang="en-US" b="0" dirty="0">
                          <a:effectLst/>
                          <a:latin typeface="fira code"/>
                        </a:rPr>
                        <a:t>SELECT * FROM employees </a:t>
                      </a:r>
                      <a:r>
                        <a:rPr lang="en-US" b="0" dirty="0" err="1">
                          <a:effectLst/>
                          <a:latin typeface="fira code"/>
                        </a:rPr>
                        <a:t>emp</a:t>
                      </a:r>
                      <a:endParaRPr lang="en-US" b="0" dirty="0">
                        <a:effectLst/>
                        <a:latin typeface="fira code"/>
                      </a:endParaRPr>
                    </a:p>
                    <a:p>
                      <a:pPr algn="l"/>
                      <a:r>
                        <a:rPr lang="en-US" b="0" dirty="0">
                          <a:effectLst/>
                          <a:latin typeface="fira code"/>
                        </a:rPr>
                        <a:t>LEFT JOIN departments </a:t>
                      </a:r>
                      <a:r>
                        <a:rPr lang="en-US" b="0" dirty="0" err="1">
                          <a:effectLst/>
                          <a:latin typeface="fira code"/>
                        </a:rPr>
                        <a:t>dep</a:t>
                      </a:r>
                      <a:endParaRPr lang="en-US" b="0" dirty="0">
                        <a:effectLst/>
                        <a:latin typeface="fira code"/>
                      </a:endParaRPr>
                    </a:p>
                    <a:p>
                      <a:pPr algn="l"/>
                      <a:r>
                        <a:rPr lang="en-US" b="0" dirty="0">
                          <a:effectLst/>
                          <a:latin typeface="fira code"/>
                        </a:rPr>
                        <a:t>ON </a:t>
                      </a:r>
                      <a:r>
                        <a:rPr lang="en-US" b="0" dirty="0" err="1">
                          <a:effectLst/>
                          <a:latin typeface="fira code"/>
                        </a:rPr>
                        <a:t>emp.department_id</a:t>
                      </a:r>
                      <a:r>
                        <a:rPr lang="en-US" b="0" dirty="0">
                          <a:effectLst/>
                          <a:latin typeface="fira code"/>
                        </a:rPr>
                        <a:t> = </a:t>
                      </a:r>
                      <a:r>
                        <a:rPr lang="en-US" b="0" dirty="0" err="1">
                          <a:effectLst/>
                          <a:latin typeface="fira code"/>
                        </a:rPr>
                        <a:t>dep.department_id</a:t>
                      </a:r>
                      <a:r>
                        <a:rPr lang="en-US" b="0" dirty="0">
                          <a:effectLst/>
                          <a:latin typeface="fira code"/>
                        </a:rPr>
                        <a:t>;</a:t>
                      </a:r>
                    </a:p>
                  </a:txBody>
                  <a:tcPr marL="152400" marR="0" marT="285750" marB="304800" anchor="ctr">
                    <a:lnL w="9525" cap="flat" cmpd="sng" algn="ctr">
                      <a:solidFill>
                        <a:srgbClr val="EDEDED"/>
                      </a:solidFill>
                      <a:prstDash val="solid"/>
                      <a:round/>
                      <a:headEnd type="none" w="med" len="med"/>
                      <a:tailEnd type="none" w="med" len="med"/>
                    </a:lnL>
                    <a:lnR w="9525" cap="flat" cmpd="sng" algn="ctr">
                      <a:solidFill>
                        <a:srgbClr val="EDEDED"/>
                      </a:solidFill>
                      <a:prstDash val="solid"/>
                      <a:round/>
                      <a:headEnd type="none" w="med" len="med"/>
                      <a:tailEnd type="none" w="med" len="med"/>
                    </a:lnR>
                    <a:lnT w="9525" cap="flat" cmpd="sng" algn="ctr">
                      <a:solidFill>
                        <a:srgbClr val="EDEDED"/>
                      </a:solidFill>
                      <a:prstDash val="solid"/>
                      <a:round/>
                      <a:headEnd type="none" w="med" len="med"/>
                      <a:tailEnd type="none" w="med" len="med"/>
                    </a:lnT>
                    <a:lnB>
                      <a:noFill/>
                    </a:lnB>
                  </a:tcPr>
                </a:tc>
              </a:tr>
            </a:tbl>
          </a:graphicData>
        </a:graphic>
      </p:graphicFrame>
      <p:sp>
        <p:nvSpPr>
          <p:cNvPr id="6" name="Rectangle 3"/>
          <p:cNvSpPr>
            <a:spLocks noChangeArrowheads="1"/>
          </p:cNvSpPr>
          <p:nvPr/>
        </p:nvSpPr>
        <p:spPr bwMode="auto">
          <a:xfrm>
            <a:off x="1485900" y="49423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8" name="TextBox 7"/>
          <p:cNvSpPr txBox="1"/>
          <p:nvPr/>
        </p:nvSpPr>
        <p:spPr>
          <a:xfrm>
            <a:off x="8809149" y="2446986"/>
            <a:ext cx="1532586" cy="373487"/>
          </a:xfrm>
          <a:prstGeom prst="rect">
            <a:avLst/>
          </a:prstGeom>
          <a:solidFill>
            <a:schemeClr val="accent2"/>
          </a:solidFill>
        </p:spPr>
        <p:txBody>
          <a:bodyPr wrap="square" rtlCol="0">
            <a:spAutoFit/>
          </a:bodyPr>
          <a:lstStyle/>
          <a:p>
            <a:endParaRPr lang="en-US" dirty="0"/>
          </a:p>
        </p:txBody>
      </p:sp>
    </p:spTree>
    <p:extLst>
      <p:ext uri="{BB962C8B-B14F-4D97-AF65-F5344CB8AC3E}">
        <p14:creationId xmlns:p14="http://schemas.microsoft.com/office/powerpoint/2010/main" val="225276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an example for Right join??? T/F</a:t>
            </a:r>
          </a:p>
        </p:txBody>
      </p:sp>
      <p:sp>
        <p:nvSpPr>
          <p:cNvPr id="4" name="Footer Placeholder 3"/>
          <p:cNvSpPr>
            <a:spLocks noGrp="1"/>
          </p:cNvSpPr>
          <p:nvPr>
            <p:ph type="ftr" sz="quarter" idx="11"/>
          </p:nvPr>
        </p:nvSpPr>
        <p:spPr/>
        <p:txBody>
          <a:bodyPr/>
          <a:lstStyle/>
          <a:p>
            <a:r>
              <a:rPr lang="en-IN" smtClean="0"/>
              <a:t>SRM SOC NWC DBMS Unit 1</a:t>
            </a:r>
            <a:endParaRPr lang="en-IN"/>
          </a:p>
        </p:txBody>
      </p:sp>
      <p:pic>
        <p:nvPicPr>
          <p:cNvPr id="6146" name="Picture 2" descr="RIGHT JOI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634266"/>
            <a:ext cx="10515600" cy="2734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860664" y="2923504"/>
            <a:ext cx="1532586" cy="373487"/>
          </a:xfrm>
          <a:prstGeom prst="rect">
            <a:avLst/>
          </a:prstGeom>
          <a:solidFill>
            <a:schemeClr val="accent2"/>
          </a:solidFill>
        </p:spPr>
        <p:txBody>
          <a:bodyPr wrap="square" rtlCol="0">
            <a:spAutoFit/>
          </a:bodyPr>
          <a:lstStyle/>
          <a:p>
            <a:endParaRPr lang="en-US" dirty="0"/>
          </a:p>
        </p:txBody>
      </p:sp>
    </p:spTree>
    <p:extLst>
      <p:ext uri="{BB962C8B-B14F-4D97-AF65-F5344CB8AC3E}">
        <p14:creationId xmlns:p14="http://schemas.microsoft.com/office/powerpoint/2010/main" val="7740883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Give the query for this output?? </a:t>
            </a:r>
            <a:endParaRPr lang="en-US" dirty="0"/>
          </a:p>
        </p:txBody>
      </p:sp>
      <p:pic>
        <p:nvPicPr>
          <p:cNvPr id="5" name="Content Placeholder 4"/>
          <p:cNvPicPr>
            <a:picLocks noGrp="1" noChangeAspect="1"/>
          </p:cNvPicPr>
          <p:nvPr>
            <p:ph idx="1"/>
          </p:nvPr>
        </p:nvPicPr>
        <p:blipFill>
          <a:blip r:embed="rId2"/>
          <a:stretch>
            <a:fillRect/>
          </a:stretch>
        </p:blipFill>
        <p:spPr>
          <a:xfrm>
            <a:off x="1524000" y="2682081"/>
            <a:ext cx="9144000" cy="2638425"/>
          </a:xfrm>
          <a:prstGeom prst="rect">
            <a:avLst/>
          </a:prstGeom>
        </p:spPr>
      </p:pic>
      <p:sp>
        <p:nvSpPr>
          <p:cNvPr id="4" name="Footer Placeholder 3"/>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22120216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JOINS</a:t>
            </a:r>
            <a:endParaRPr lang="en-IN" dirty="0"/>
          </a:p>
        </p:txBody>
      </p:sp>
      <p:sp>
        <p:nvSpPr>
          <p:cNvPr id="3" name="Content Placeholder 2"/>
          <p:cNvSpPr>
            <a:spLocks noGrp="1"/>
          </p:cNvSpPr>
          <p:nvPr>
            <p:ph idx="1"/>
          </p:nvPr>
        </p:nvSpPr>
        <p:spPr/>
        <p:txBody>
          <a:bodyPr>
            <a:normAutofit fontScale="62500" lnSpcReduction="20000"/>
          </a:bodyPr>
          <a:lstStyle/>
          <a:p>
            <a:r>
              <a:rPr lang="en-US" dirty="0"/>
              <a:t>A self join is a regular join, but the table is joined with itself</a:t>
            </a:r>
            <a:r>
              <a:rPr lang="en-US" dirty="0" smtClean="0"/>
              <a:t>.</a:t>
            </a:r>
          </a:p>
          <a:p>
            <a:r>
              <a:rPr lang="en-US" dirty="0"/>
              <a:t>SELECT </a:t>
            </a:r>
            <a:r>
              <a:rPr lang="en-US" i="1" dirty="0" err="1"/>
              <a:t>column_name</a:t>
            </a:r>
            <a:r>
              <a:rPr lang="en-US" i="1" dirty="0"/>
              <a:t>(s)</a:t>
            </a:r>
            <a:r>
              <a:rPr lang="en-US" dirty="0"/>
              <a:t/>
            </a:r>
            <a:br>
              <a:rPr lang="en-US" dirty="0"/>
            </a:br>
            <a:r>
              <a:rPr lang="en-US" dirty="0"/>
              <a:t>FROM </a:t>
            </a:r>
            <a:r>
              <a:rPr lang="en-US" i="1" dirty="0"/>
              <a:t>table1 T1, table1 T2</a:t>
            </a:r>
            <a:r>
              <a:rPr lang="en-US" dirty="0"/>
              <a:t/>
            </a:r>
            <a:br>
              <a:rPr lang="en-US" dirty="0"/>
            </a:br>
            <a:r>
              <a:rPr lang="en-US" dirty="0"/>
              <a:t>WHERE </a:t>
            </a:r>
            <a:r>
              <a:rPr lang="en-US" i="1" dirty="0"/>
              <a:t>condition</a:t>
            </a:r>
            <a:r>
              <a:rPr lang="en-US" dirty="0" smtClean="0"/>
              <a:t>;</a:t>
            </a:r>
          </a:p>
          <a:p>
            <a:r>
              <a:rPr lang="en-US" i="1" dirty="0"/>
              <a:t>T1</a:t>
            </a:r>
            <a:r>
              <a:rPr lang="en-US" dirty="0"/>
              <a:t> and </a:t>
            </a:r>
            <a:r>
              <a:rPr lang="en-US" i="1" dirty="0"/>
              <a:t>T2</a:t>
            </a:r>
            <a:r>
              <a:rPr lang="en-US" dirty="0"/>
              <a:t> are different table aliases for the same table.</a:t>
            </a:r>
          </a:p>
          <a:p>
            <a:endParaRPr lang="en-US" dirty="0" smtClean="0"/>
          </a:p>
          <a:p>
            <a:r>
              <a:rPr lang="en-US" dirty="0" smtClean="0"/>
              <a:t>EXAMPLE</a:t>
            </a:r>
          </a:p>
          <a:p>
            <a:pPr marL="0" indent="0">
              <a:buNone/>
            </a:pPr>
            <a:r>
              <a:rPr lang="en-US" dirty="0"/>
              <a:t>SELECT </a:t>
            </a:r>
            <a:r>
              <a:rPr lang="en-US" dirty="0" err="1"/>
              <a:t>A.CustomerName</a:t>
            </a:r>
            <a:r>
              <a:rPr lang="en-US" dirty="0"/>
              <a:t> AS CustomerName1, </a:t>
            </a:r>
            <a:r>
              <a:rPr lang="en-US" dirty="0" err="1"/>
              <a:t>B.CustomerName</a:t>
            </a:r>
            <a:r>
              <a:rPr lang="en-US" dirty="0"/>
              <a:t> AS CustomerName2, </a:t>
            </a:r>
            <a:r>
              <a:rPr lang="en-US" dirty="0" err="1"/>
              <a:t>A.City</a:t>
            </a:r>
            <a:r>
              <a:rPr lang="en-US" dirty="0"/>
              <a:t/>
            </a:r>
            <a:br>
              <a:rPr lang="en-US" dirty="0"/>
            </a:br>
            <a:r>
              <a:rPr lang="en-US" dirty="0"/>
              <a:t>FROM Customers A, Customers B</a:t>
            </a:r>
            <a:r>
              <a:rPr lang="en-US" dirty="0"/>
              <a:t/>
            </a:r>
            <a:br>
              <a:rPr lang="en-US" dirty="0"/>
            </a:br>
            <a:r>
              <a:rPr lang="en-US" dirty="0"/>
              <a:t>WHERE </a:t>
            </a:r>
            <a:r>
              <a:rPr lang="en-US" dirty="0" err="1"/>
              <a:t>A.CustomerID</a:t>
            </a:r>
            <a:r>
              <a:rPr lang="en-US" dirty="0"/>
              <a:t> &lt;&gt; </a:t>
            </a:r>
            <a:r>
              <a:rPr lang="en-US" dirty="0" err="1"/>
              <a:t>B.CustomerID</a:t>
            </a:r>
            <a:r>
              <a:rPr lang="en-US" dirty="0"/>
              <a:t/>
            </a:r>
            <a:br>
              <a:rPr lang="en-US" dirty="0"/>
            </a:br>
            <a:r>
              <a:rPr lang="en-US" dirty="0"/>
              <a:t>AND </a:t>
            </a:r>
            <a:r>
              <a:rPr lang="en-US" dirty="0" err="1"/>
              <a:t>A.City</a:t>
            </a:r>
            <a:r>
              <a:rPr lang="en-US" dirty="0"/>
              <a:t> = </a:t>
            </a:r>
            <a:r>
              <a:rPr lang="en-US" dirty="0" err="1"/>
              <a:t>B.City</a:t>
            </a:r>
            <a:r>
              <a:rPr lang="en-US" dirty="0"/>
              <a:t/>
            </a:r>
            <a:br>
              <a:rPr lang="en-US" dirty="0"/>
            </a:br>
            <a:r>
              <a:rPr lang="en-US" dirty="0"/>
              <a:t>ORDER BY </a:t>
            </a:r>
            <a:r>
              <a:rPr lang="en-US" dirty="0" err="1"/>
              <a:t>A.City</a:t>
            </a:r>
            <a:r>
              <a:rPr lang="en-US" dirty="0" smtClean="0"/>
              <a:t>;</a:t>
            </a:r>
          </a:p>
          <a:p>
            <a:pPr marL="0" indent="0">
              <a:buNone/>
            </a:pPr>
            <a:endParaRPr lang="en-US" dirty="0"/>
          </a:p>
          <a:p>
            <a:r>
              <a:rPr lang="en-US" dirty="0"/>
              <a:t>The </a:t>
            </a:r>
            <a:r>
              <a:rPr lang="en-US" dirty="0" smtClean="0"/>
              <a:t>ABOVE </a:t>
            </a:r>
            <a:r>
              <a:rPr lang="en-US" dirty="0"/>
              <a:t>SQL statement matches customers that are from the same city:</a:t>
            </a:r>
          </a:p>
          <a:p>
            <a:r>
              <a:rPr lang="en-US" dirty="0"/>
              <a:t/>
            </a:r>
            <a:br>
              <a:rPr lang="en-US" dirty="0"/>
            </a:br>
            <a:endParaRPr lang="en-IN" dirty="0"/>
          </a:p>
        </p:txBody>
      </p:sp>
      <p:sp>
        <p:nvSpPr>
          <p:cNvPr id="4" name="Footer Placeholder 3"/>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40319946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65FE3D-180C-421E-8156-F0356C2C108D}"/>
              </a:ext>
            </a:extLst>
          </p:cNvPr>
          <p:cNvSpPr>
            <a:spLocks noGrp="1"/>
          </p:cNvSpPr>
          <p:nvPr>
            <p:ph type="title"/>
          </p:nvPr>
        </p:nvSpPr>
        <p:spPr>
          <a:xfrm>
            <a:off x="838200" y="365126"/>
            <a:ext cx="10515600" cy="315912"/>
          </a:xfrm>
        </p:spPr>
        <p:txBody>
          <a:bodyPr>
            <a:normAutofit fontScale="90000"/>
          </a:bodyPr>
          <a:lstStyle/>
          <a:p>
            <a:pPr algn="ctr"/>
            <a:r>
              <a:rPr lang="en-US" sz="3200" i="0" dirty="0">
                <a:effectLst/>
                <a:latin typeface="Times New Roman" panose="02020603050405020304" pitchFamily="18" charset="0"/>
                <a:cs typeface="Times New Roman" panose="02020603050405020304" pitchFamily="18" charset="0"/>
              </a:rPr>
              <a:t>TCL -Transaction Control Languages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BE3DAAE-24E2-4B9D-BB5D-F0A1BCC921F4}"/>
              </a:ext>
            </a:extLst>
          </p:cNvPr>
          <p:cNvSpPr>
            <a:spLocks noGrp="1"/>
          </p:cNvSpPr>
          <p:nvPr>
            <p:ph idx="1"/>
          </p:nvPr>
        </p:nvSpPr>
        <p:spPr>
          <a:xfrm>
            <a:off x="838200" y="780176"/>
            <a:ext cx="10515600" cy="5396787"/>
          </a:xfrm>
        </p:spPr>
        <p:txBody>
          <a:bodyPr>
            <a:normAutofit/>
          </a:bodyPr>
          <a:lstStyle/>
          <a:p>
            <a:pPr algn="just" fontAlgn="base"/>
            <a:r>
              <a:rPr lang="en-US" sz="2000" b="1" i="0" dirty="0">
                <a:effectLst/>
                <a:latin typeface="Times New Roman" panose="02020603050405020304" pitchFamily="18" charset="0"/>
                <a:cs typeface="Times New Roman" panose="02020603050405020304" pitchFamily="18" charset="0"/>
              </a:rPr>
              <a:t>TCL</a:t>
            </a:r>
            <a:r>
              <a:rPr lang="en-US" sz="2000" b="0" i="0" dirty="0">
                <a:effectLst/>
                <a:latin typeface="Times New Roman" panose="02020603050405020304" pitchFamily="18" charset="0"/>
                <a:cs typeface="Times New Roman" panose="02020603050405020304" pitchFamily="18" charset="0"/>
              </a:rPr>
              <a:t> stands for </a:t>
            </a:r>
            <a:r>
              <a:rPr lang="en-US" sz="2000" b="1" i="0" dirty="0">
                <a:effectLst/>
                <a:latin typeface="Times New Roman" panose="02020603050405020304" pitchFamily="18" charset="0"/>
                <a:cs typeface="Times New Roman" panose="02020603050405020304" pitchFamily="18" charset="0"/>
              </a:rPr>
              <a:t>Transaction Control Languages</a:t>
            </a:r>
            <a:r>
              <a:rPr lang="en-US" sz="2000" b="0" i="0" dirty="0">
                <a:effectLst/>
                <a:latin typeface="Times New Roman" panose="02020603050405020304" pitchFamily="18" charset="0"/>
                <a:cs typeface="Times New Roman" panose="02020603050405020304" pitchFamily="18" charset="0"/>
              </a:rPr>
              <a:t>. These commands are used for maintaining consistency of the database and for the management of transactions made by the DML commands.</a:t>
            </a:r>
          </a:p>
          <a:p>
            <a:pPr algn="just" fontAlgn="base"/>
            <a:endParaRPr lang="en-US" sz="2000" b="0" i="0" dirty="0">
              <a:effectLst/>
              <a:latin typeface="Times New Roman" panose="02020603050405020304" pitchFamily="18" charset="0"/>
              <a:cs typeface="Times New Roman" panose="02020603050405020304" pitchFamily="18" charset="0"/>
            </a:endParaRPr>
          </a:p>
          <a:p>
            <a:pPr algn="just" fontAlgn="base"/>
            <a:r>
              <a:rPr lang="en-US" sz="2000" b="0" i="0" dirty="0">
                <a:effectLst/>
                <a:latin typeface="Times New Roman" panose="02020603050405020304" pitchFamily="18" charset="0"/>
                <a:cs typeface="Times New Roman" panose="02020603050405020304" pitchFamily="18" charset="0"/>
              </a:rPr>
              <a:t>A </a:t>
            </a:r>
            <a:r>
              <a:rPr lang="en-US" sz="2000" b="1" i="0" dirty="0">
                <a:effectLst/>
                <a:latin typeface="Times New Roman" panose="02020603050405020304" pitchFamily="18" charset="0"/>
                <a:cs typeface="Times New Roman" panose="02020603050405020304" pitchFamily="18" charset="0"/>
              </a:rPr>
              <a:t>Transaction</a:t>
            </a:r>
            <a:r>
              <a:rPr lang="en-US" sz="2000" b="0" i="0" dirty="0">
                <a:effectLst/>
                <a:latin typeface="Times New Roman" panose="02020603050405020304" pitchFamily="18" charset="0"/>
                <a:cs typeface="Times New Roman" panose="02020603050405020304" pitchFamily="18" charset="0"/>
              </a:rPr>
              <a:t> is a set of </a:t>
            </a:r>
            <a:r>
              <a:rPr lang="en-US" sz="2000" b="0" i="0" u="sng" dirty="0">
                <a:effectLst/>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SQL</a:t>
            </a:r>
            <a:r>
              <a:rPr lang="en-US" sz="2000" b="0" i="0" dirty="0">
                <a:effectLst/>
                <a:latin typeface="Times New Roman" panose="02020603050405020304" pitchFamily="18" charset="0"/>
                <a:cs typeface="Times New Roman" panose="02020603050405020304" pitchFamily="18" charset="0"/>
              </a:rPr>
              <a:t> statements that are executed on the data stored in DBMS. </a:t>
            </a:r>
          </a:p>
          <a:p>
            <a:pPr algn="just" fontAlgn="base"/>
            <a:endParaRPr lang="en-US" sz="2000" b="0" i="0" dirty="0">
              <a:effectLst/>
              <a:latin typeface="Times New Roman" panose="02020603050405020304" pitchFamily="18" charset="0"/>
              <a:cs typeface="Times New Roman" panose="02020603050405020304" pitchFamily="18" charset="0"/>
            </a:endParaRPr>
          </a:p>
          <a:p>
            <a:pPr algn="just" fontAlgn="base"/>
            <a:r>
              <a:rPr lang="en-US" sz="2000" b="0" i="0" dirty="0">
                <a:effectLst/>
                <a:latin typeface="Times New Roman" panose="02020603050405020304" pitchFamily="18" charset="0"/>
                <a:cs typeface="Times New Roman" panose="02020603050405020304" pitchFamily="18" charset="0"/>
              </a:rPr>
              <a:t>Whenever any transaction is made these transactions are temporarily happen in database. So, to make the changes permanent, we use </a:t>
            </a:r>
            <a:r>
              <a:rPr lang="en-US" sz="2000" b="1" i="0" dirty="0">
                <a:effectLst/>
                <a:latin typeface="Times New Roman" panose="02020603050405020304" pitchFamily="18" charset="0"/>
                <a:cs typeface="Times New Roman" panose="02020603050405020304" pitchFamily="18" charset="0"/>
              </a:rPr>
              <a:t>TCL</a:t>
            </a:r>
            <a:r>
              <a:rPr lang="en-US" sz="2000" b="0" i="0" dirty="0">
                <a:effectLst/>
                <a:latin typeface="Times New Roman" panose="02020603050405020304" pitchFamily="18" charset="0"/>
                <a:cs typeface="Times New Roman" panose="02020603050405020304" pitchFamily="18" charset="0"/>
              </a:rPr>
              <a:t> commands.</a:t>
            </a:r>
          </a:p>
          <a:p>
            <a:pPr algn="just" fontAlgn="base"/>
            <a:endParaRPr lang="en-US" sz="2000" b="0" i="0" dirty="0">
              <a:effectLst/>
              <a:latin typeface="Times New Roman" panose="02020603050405020304" pitchFamily="18" charset="0"/>
              <a:cs typeface="Times New Roman" panose="02020603050405020304" pitchFamily="18" charset="0"/>
            </a:endParaRPr>
          </a:p>
          <a:p>
            <a:pPr marL="0" indent="0" algn="just" fontAlgn="base">
              <a:buNone/>
            </a:pPr>
            <a:r>
              <a:rPr lang="en-US" sz="2000" b="0" i="0" dirty="0">
                <a:effectLst/>
                <a:latin typeface="Times New Roman" panose="02020603050405020304" pitchFamily="18" charset="0"/>
                <a:cs typeface="Times New Roman" panose="02020603050405020304" pitchFamily="18" charset="0"/>
              </a:rPr>
              <a:t>The TCL commands are</a:t>
            </a:r>
          </a:p>
          <a:p>
            <a:pPr algn="just" fontAlgn="base">
              <a:buFont typeface="+mj-lt"/>
              <a:buAutoNum type="arabicPeriod"/>
            </a:pPr>
            <a:r>
              <a:rPr lang="en-US" sz="2000" b="0" i="0" dirty="0">
                <a:effectLst/>
                <a:latin typeface="Times New Roman" panose="02020603050405020304" pitchFamily="18" charset="0"/>
                <a:cs typeface="Times New Roman" panose="02020603050405020304" pitchFamily="18" charset="0"/>
              </a:rPr>
              <a:t>COMMIT</a:t>
            </a:r>
          </a:p>
          <a:p>
            <a:pPr algn="just" fontAlgn="base">
              <a:buFont typeface="+mj-lt"/>
              <a:buAutoNum type="arabicPeriod"/>
            </a:pPr>
            <a:r>
              <a:rPr lang="en-US" sz="2000" b="0" i="0" dirty="0">
                <a:effectLst/>
                <a:latin typeface="Times New Roman" panose="02020603050405020304" pitchFamily="18" charset="0"/>
                <a:cs typeface="Times New Roman" panose="02020603050405020304" pitchFamily="18" charset="0"/>
              </a:rPr>
              <a:t>ROLLBACK</a:t>
            </a:r>
          </a:p>
          <a:p>
            <a:pPr algn="just" fontAlgn="base">
              <a:buFont typeface="+mj-lt"/>
              <a:buAutoNum type="arabicPeriod"/>
            </a:pPr>
            <a:r>
              <a:rPr lang="en-US" sz="2000" b="0" i="0" dirty="0">
                <a:effectLst/>
                <a:latin typeface="Times New Roman" panose="02020603050405020304" pitchFamily="18" charset="0"/>
                <a:cs typeface="Times New Roman" panose="02020603050405020304" pitchFamily="18" charset="0"/>
              </a:rPr>
              <a:t>SAVEPOINT</a:t>
            </a:r>
          </a:p>
          <a:p>
            <a:endParaRPr lang="en-IN" dirty="0"/>
          </a:p>
        </p:txBody>
      </p:sp>
      <p:sp>
        <p:nvSpPr>
          <p:cNvPr id="4" name="Footer Placeholder 3">
            <a:extLst>
              <a:ext uri="{FF2B5EF4-FFF2-40B4-BE49-F238E27FC236}">
                <a16:creationId xmlns="" xmlns:a16="http://schemas.microsoft.com/office/drawing/2014/main" id="{8A0DA75E-11D2-4A24-B92A-9F785AE4E566}"/>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69877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16B1AB-2C30-42F3-BA3E-20E85829DC01}"/>
              </a:ext>
            </a:extLst>
          </p:cNvPr>
          <p:cNvSpPr>
            <a:spLocks noGrp="1"/>
          </p:cNvSpPr>
          <p:nvPr>
            <p:ph type="title"/>
          </p:nvPr>
        </p:nvSpPr>
        <p:spPr>
          <a:xfrm>
            <a:off x="838200" y="365126"/>
            <a:ext cx="10515600" cy="540886"/>
          </a:xfrm>
        </p:spPr>
        <p:txBody>
          <a:bodyPr>
            <a:normAutofit/>
          </a:bodyPr>
          <a:lstStyle/>
          <a:p>
            <a:pPr algn="ctr"/>
            <a:r>
              <a:rPr lang="en-IN" sz="3200" i="0" dirty="0">
                <a:effectLst/>
                <a:latin typeface="Times New Roman" panose="02020603050405020304" pitchFamily="18" charset="0"/>
                <a:cs typeface="Times New Roman" panose="02020603050405020304" pitchFamily="18" charset="0"/>
              </a:rPr>
              <a:t>COMMIT</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7689FC0C-A9B7-483F-9BBD-317E94E7ADBF}"/>
              </a:ext>
            </a:extLst>
          </p:cNvPr>
          <p:cNvSpPr>
            <a:spLocks noGrp="1"/>
          </p:cNvSpPr>
          <p:nvPr>
            <p:ph idx="1"/>
          </p:nvPr>
        </p:nvSpPr>
        <p:spPr>
          <a:xfrm>
            <a:off x="838200" y="906012"/>
            <a:ext cx="10515600" cy="5270951"/>
          </a:xfrm>
        </p:spPr>
        <p:txBody>
          <a:bodyPr>
            <a:normAutofit/>
          </a:bodyPr>
          <a:lstStyle/>
          <a:p>
            <a:pPr algn="just"/>
            <a:r>
              <a:rPr lang="en-US" sz="2000" dirty="0">
                <a:latin typeface="Times New Roman" panose="02020603050405020304" pitchFamily="18" charset="0"/>
                <a:cs typeface="Times New Roman" panose="02020603050405020304" pitchFamily="18" charset="0"/>
              </a:rPr>
              <a:t>This command is used to save the data permanently.</a:t>
            </a:r>
          </a:p>
          <a:p>
            <a:pPr algn="just"/>
            <a:r>
              <a:rPr lang="en-US" sz="2000" dirty="0">
                <a:latin typeface="Times New Roman" panose="02020603050405020304" pitchFamily="18" charset="0"/>
                <a:cs typeface="Times New Roman" panose="02020603050405020304" pitchFamily="18" charset="0"/>
              </a:rPr>
              <a:t>Whenever we perform any of the DDL command like -INSERT, DELETE or UPDATE, these can be rollback if the data is not stored permanently. </a:t>
            </a:r>
          </a:p>
          <a:p>
            <a:pPr algn="just"/>
            <a:r>
              <a:rPr lang="en-US" sz="2000" dirty="0">
                <a:latin typeface="Times New Roman" panose="02020603050405020304" pitchFamily="18" charset="0"/>
                <a:cs typeface="Times New Roman" panose="02020603050405020304" pitchFamily="18" charset="0"/>
              </a:rPr>
              <a:t>So in order to be at the safer side COMMIT command is used.</a:t>
            </a:r>
          </a:p>
          <a:p>
            <a:pPr marL="0" indent="0" algn="just">
              <a:buNone/>
            </a:pPr>
            <a:r>
              <a:rPr lang="en-IN" sz="2000" b="1" dirty="0">
                <a:latin typeface="Times New Roman" panose="02020603050405020304" pitchFamily="18" charset="0"/>
                <a:cs typeface="Times New Roman" panose="02020603050405020304" pitchFamily="18" charset="0"/>
              </a:rPr>
              <a:t>Syntax</a:t>
            </a:r>
            <a:endParaRPr lang="en-US" sz="2000" b="1" dirty="0">
              <a:latin typeface="Times New Roman" panose="02020603050405020304" pitchFamily="18" charset="0"/>
              <a:cs typeface="Times New Roman" panose="02020603050405020304" pitchFamily="18" charset="0"/>
            </a:endParaRPr>
          </a:p>
          <a:p>
            <a:pPr marL="0" indent="0" algn="ctr">
              <a:buNone/>
            </a:pPr>
            <a:r>
              <a:rPr lang="en-US" altLang="en-US" sz="2000" dirty="0">
                <a:solidFill>
                  <a:srgbClr val="C00000"/>
                </a:solidFill>
                <a:latin typeface="Times New Roman" panose="02020603050405020304" pitchFamily="18" charset="0"/>
                <a:cs typeface="Times New Roman" panose="02020603050405020304" pitchFamily="18" charset="0"/>
              </a:rPr>
              <a:t>commit;</a:t>
            </a:r>
            <a:r>
              <a:rPr lang="en-US" altLang="en-US" sz="2000" dirty="0">
                <a:latin typeface="Times New Roman" panose="02020603050405020304" pitchFamily="18" charset="0"/>
                <a:cs typeface="Times New Roman" panose="02020603050405020304" pitchFamily="18" charset="0"/>
              </a:rPr>
              <a:t> </a:t>
            </a:r>
          </a:p>
          <a:p>
            <a:pPr algn="just"/>
            <a:endParaRPr lang="en-US" alt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 xmlns:a16="http://schemas.microsoft.com/office/drawing/2014/main" id="{5CA4244D-6665-4EAC-BE42-1E56901BF424}"/>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5A4EA130-A9E9-41B0-8653-360C0521D3DE}"/>
              </a:ext>
            </a:extLst>
          </p:cNvPr>
          <p:cNvPicPr/>
          <p:nvPr/>
        </p:nvPicPr>
        <p:blipFill rotWithShape="1">
          <a:blip r:embed="rId2">
            <a:extLst>
              <a:ext uri="{28A0092B-C50C-407E-A947-70E740481C1C}">
                <a14:useLocalDpi xmlns:a14="http://schemas.microsoft.com/office/drawing/2010/main" val="0"/>
              </a:ext>
            </a:extLst>
          </a:blip>
          <a:srcRect t="33310" b="14708"/>
          <a:stretch/>
        </p:blipFill>
        <p:spPr>
          <a:xfrm>
            <a:off x="838200" y="3429000"/>
            <a:ext cx="4998396" cy="1999034"/>
          </a:xfrm>
          <a:prstGeom prst="rect">
            <a:avLst/>
          </a:prstGeom>
        </p:spPr>
      </p:pic>
      <p:pic>
        <p:nvPicPr>
          <p:cNvPr id="7" name="Picture 6">
            <a:extLst>
              <a:ext uri="{FF2B5EF4-FFF2-40B4-BE49-F238E27FC236}">
                <a16:creationId xmlns="" xmlns:a16="http://schemas.microsoft.com/office/drawing/2014/main" id="{613108D0-329E-479E-9430-9DD9ECA0C636}"/>
              </a:ext>
            </a:extLst>
          </p:cNvPr>
          <p:cNvPicPr/>
          <p:nvPr/>
        </p:nvPicPr>
        <p:blipFill rotWithShape="1">
          <a:blip r:embed="rId3">
            <a:extLst>
              <a:ext uri="{28A0092B-C50C-407E-A947-70E740481C1C}">
                <a14:useLocalDpi xmlns:a14="http://schemas.microsoft.com/office/drawing/2010/main" val="0"/>
              </a:ext>
            </a:extLst>
          </a:blip>
          <a:srcRect t="28924" r="4587" b="14063"/>
          <a:stretch/>
        </p:blipFill>
        <p:spPr>
          <a:xfrm>
            <a:off x="6096000" y="3429000"/>
            <a:ext cx="5257800" cy="2008761"/>
          </a:xfrm>
          <a:prstGeom prst="rect">
            <a:avLst/>
          </a:prstGeom>
        </p:spPr>
      </p:pic>
      <p:sp>
        <p:nvSpPr>
          <p:cNvPr id="4" name="Footer Placeholder 3">
            <a:extLst>
              <a:ext uri="{FF2B5EF4-FFF2-40B4-BE49-F238E27FC236}">
                <a16:creationId xmlns="" xmlns:a16="http://schemas.microsoft.com/office/drawing/2014/main" id="{751BC247-D299-4190-B538-33E295305BF0}"/>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15928062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1C13FD-03A4-489D-964D-4740A78EC39C}"/>
              </a:ext>
            </a:extLst>
          </p:cNvPr>
          <p:cNvSpPr>
            <a:spLocks noGrp="1"/>
          </p:cNvSpPr>
          <p:nvPr>
            <p:ph type="title"/>
          </p:nvPr>
        </p:nvSpPr>
        <p:spPr>
          <a:xfrm>
            <a:off x="838200" y="365125"/>
            <a:ext cx="10515600" cy="616387"/>
          </a:xfrm>
        </p:spPr>
        <p:txBody>
          <a:bodyPr>
            <a:normAutofit/>
          </a:bodyPr>
          <a:lstStyle/>
          <a:p>
            <a:pPr algn="ctr"/>
            <a:r>
              <a:rPr lang="en-IN" sz="3200" i="0" dirty="0">
                <a:effectLst/>
                <a:latin typeface="Times New Roman" panose="02020603050405020304" pitchFamily="18" charset="0"/>
                <a:cs typeface="Times New Roman" panose="02020603050405020304" pitchFamily="18" charset="0"/>
              </a:rPr>
              <a:t>ROLLBACK</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78280FE5-C699-481E-99C9-47F849443890}"/>
              </a:ext>
            </a:extLst>
          </p:cNvPr>
          <p:cNvSpPr>
            <a:spLocks noGrp="1"/>
          </p:cNvSpPr>
          <p:nvPr>
            <p:ph idx="1"/>
          </p:nvPr>
        </p:nvSpPr>
        <p:spPr>
          <a:xfrm>
            <a:off x="838200" y="914400"/>
            <a:ext cx="10515600" cy="5262563"/>
          </a:xfrm>
        </p:spPr>
        <p:txBody>
          <a:bodyPr>
            <a:normAutofit/>
          </a:bodyPr>
          <a:lstStyle/>
          <a:p>
            <a:pPr algn="just"/>
            <a:r>
              <a:rPr lang="en-US" sz="2000" b="0" i="0" dirty="0">
                <a:effectLst/>
                <a:latin typeface="Times New Roman" panose="02020603050405020304" pitchFamily="18" charset="0"/>
                <a:cs typeface="Times New Roman" panose="02020603050405020304" pitchFamily="18" charset="0"/>
              </a:rPr>
              <a:t>This command is used to get the data or restore the data to the last save point or last committed state. </a:t>
            </a:r>
          </a:p>
          <a:p>
            <a:pPr algn="just"/>
            <a:r>
              <a:rPr lang="en-US" sz="2000" b="0" i="0" dirty="0">
                <a:effectLst/>
                <a:latin typeface="Times New Roman" panose="02020603050405020304" pitchFamily="18" charset="0"/>
                <a:cs typeface="Times New Roman" panose="02020603050405020304" pitchFamily="18" charset="0"/>
              </a:rPr>
              <a:t>If due to some reasons the data inserted, deleted or updated is not correct, you can rollback the data to a particular save point or if save point is not done, then to the last committed state.</a:t>
            </a:r>
          </a:p>
          <a:p>
            <a:pPr marL="0" indent="0" algn="just">
              <a:buNone/>
            </a:pPr>
            <a:r>
              <a:rPr lang="en-IN" sz="2000" b="1" dirty="0">
                <a:latin typeface="Times New Roman" panose="02020603050405020304" pitchFamily="18" charset="0"/>
                <a:cs typeface="Times New Roman" panose="02020603050405020304" pitchFamily="18" charset="0"/>
              </a:rPr>
              <a:t>Syntax</a:t>
            </a:r>
            <a:endParaRPr lang="en-US" sz="2000" b="1" dirty="0">
              <a:latin typeface="Times New Roman" panose="02020603050405020304" pitchFamily="18" charset="0"/>
              <a:cs typeface="Times New Roman" panose="02020603050405020304" pitchFamily="18" charset="0"/>
            </a:endParaRPr>
          </a:p>
          <a:p>
            <a:pPr marL="0" indent="0" algn="ctr">
              <a:buNone/>
            </a:pPr>
            <a:r>
              <a:rPr lang="en-US" sz="2000" dirty="0">
                <a:solidFill>
                  <a:srgbClr val="C00000"/>
                </a:solidFill>
                <a:latin typeface="Times New Roman" panose="02020603050405020304" pitchFamily="18" charset="0"/>
                <a:cs typeface="Times New Roman" panose="02020603050405020304" pitchFamily="18" charset="0"/>
              </a:rPr>
              <a:t>rollback;</a:t>
            </a:r>
          </a:p>
          <a:p>
            <a:pPr algn="just"/>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A6AB2E88-4145-470C-936F-06F80BC4B4DF}"/>
              </a:ext>
            </a:extLst>
          </p:cNvPr>
          <p:cNvPicPr/>
          <p:nvPr/>
        </p:nvPicPr>
        <p:blipFill rotWithShape="1">
          <a:blip r:embed="rId2">
            <a:extLst>
              <a:ext uri="{28A0092B-C50C-407E-A947-70E740481C1C}">
                <a14:useLocalDpi xmlns:a14="http://schemas.microsoft.com/office/drawing/2010/main" val="0"/>
              </a:ext>
            </a:extLst>
          </a:blip>
          <a:srcRect t="23328" r="7020" b="7570"/>
          <a:stretch/>
        </p:blipFill>
        <p:spPr>
          <a:xfrm>
            <a:off x="766864" y="3258766"/>
            <a:ext cx="5329136" cy="2130357"/>
          </a:xfrm>
          <a:prstGeom prst="rect">
            <a:avLst/>
          </a:prstGeom>
        </p:spPr>
      </p:pic>
      <p:sp>
        <p:nvSpPr>
          <p:cNvPr id="5" name="Footer Placeholder 4">
            <a:extLst>
              <a:ext uri="{FF2B5EF4-FFF2-40B4-BE49-F238E27FC236}">
                <a16:creationId xmlns="" xmlns:a16="http://schemas.microsoft.com/office/drawing/2014/main" id="{0BF3415E-0F2A-49E6-A73E-3BA472255049}"/>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749106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D4C10B-FE6F-4B17-BF1A-0A5B77A5B873}"/>
              </a:ext>
            </a:extLst>
          </p:cNvPr>
          <p:cNvSpPr>
            <a:spLocks noGrp="1"/>
          </p:cNvSpPr>
          <p:nvPr>
            <p:ph type="title"/>
          </p:nvPr>
        </p:nvSpPr>
        <p:spPr>
          <a:xfrm>
            <a:off x="838200" y="365126"/>
            <a:ext cx="10515600" cy="540886"/>
          </a:xfrm>
        </p:spPr>
        <p:txBody>
          <a:bodyPr>
            <a:normAutofit fontScale="90000"/>
          </a:bodyPr>
          <a:lstStyle/>
          <a:p>
            <a:pPr algn="ctr"/>
            <a:r>
              <a:rPr lang="en-IN" b="1" i="0" dirty="0">
                <a:solidFill>
                  <a:srgbClr val="40424E"/>
                </a:solidFill>
                <a:effectLst/>
                <a:latin typeface="urw-din"/>
              </a:rPr>
              <a:t> </a:t>
            </a:r>
            <a:r>
              <a:rPr lang="en-IN" sz="3200" i="0" dirty="0">
                <a:effectLst/>
                <a:latin typeface="Times New Roman" panose="02020603050405020304" pitchFamily="18" charset="0"/>
                <a:cs typeface="Times New Roman" panose="02020603050405020304" pitchFamily="18" charset="0"/>
              </a:rPr>
              <a:t>SAVEPOINT</a:t>
            </a:r>
            <a:r>
              <a:rPr lang="en-IN" b="1" i="0" dirty="0">
                <a:solidFill>
                  <a:srgbClr val="40424E"/>
                </a:solidFill>
                <a:effectLst/>
                <a:latin typeface="urw-din"/>
              </a:rPr>
              <a:t> </a:t>
            </a:r>
            <a:endParaRPr lang="en-IN" dirty="0"/>
          </a:p>
        </p:txBody>
      </p:sp>
      <p:sp>
        <p:nvSpPr>
          <p:cNvPr id="3" name="Content Placeholder 2">
            <a:extLst>
              <a:ext uri="{FF2B5EF4-FFF2-40B4-BE49-F238E27FC236}">
                <a16:creationId xmlns="" xmlns:a16="http://schemas.microsoft.com/office/drawing/2014/main" id="{7BA37231-9AFE-4421-984E-0C0067A027B7}"/>
              </a:ext>
            </a:extLst>
          </p:cNvPr>
          <p:cNvSpPr>
            <a:spLocks noGrp="1"/>
          </p:cNvSpPr>
          <p:nvPr>
            <p:ph idx="1"/>
          </p:nvPr>
        </p:nvSpPr>
        <p:spPr>
          <a:xfrm>
            <a:off x="838200" y="906012"/>
            <a:ext cx="10515600" cy="5270951"/>
          </a:xfrm>
        </p:spPr>
        <p:txBody>
          <a:bodyPr>
            <a:normAutofit/>
          </a:bodyPr>
          <a:lstStyle/>
          <a:p>
            <a:pPr algn="just"/>
            <a:r>
              <a:rPr lang="en-US" sz="2000" b="0" i="0" dirty="0">
                <a:effectLst/>
                <a:latin typeface="Times New Roman" panose="02020603050405020304" pitchFamily="18" charset="0"/>
                <a:cs typeface="Times New Roman" panose="02020603050405020304" pitchFamily="18" charset="0"/>
              </a:rPr>
              <a:t>This command is used to save the data at a particular point temporarily, so that whenever needed can be rollback to that particular point.</a:t>
            </a:r>
          </a:p>
          <a:p>
            <a:pPr marL="0" indent="0" algn="just">
              <a:buNone/>
            </a:pPr>
            <a:r>
              <a:rPr lang="en-IN" sz="2000" b="1" dirty="0">
                <a:latin typeface="Times New Roman" panose="02020603050405020304" pitchFamily="18" charset="0"/>
                <a:cs typeface="Times New Roman" panose="02020603050405020304" pitchFamily="18" charset="0"/>
              </a:rPr>
              <a:t>Syntax</a:t>
            </a:r>
            <a:endParaRPr lang="en-US" sz="2000" b="1" dirty="0">
              <a:latin typeface="Times New Roman" panose="02020603050405020304" pitchFamily="18" charset="0"/>
              <a:cs typeface="Times New Roman" panose="02020603050405020304" pitchFamily="18" charset="0"/>
            </a:endParaRPr>
          </a:p>
          <a:p>
            <a:pPr marL="0" indent="0">
              <a:buNone/>
            </a:pPr>
            <a:r>
              <a:rPr lang="en-US" altLang="en-US" sz="2000" dirty="0" err="1">
                <a:solidFill>
                  <a:srgbClr val="C00000"/>
                </a:solidFill>
                <a:latin typeface="Times New Roman" panose="02020603050405020304" pitchFamily="18" charset="0"/>
                <a:cs typeface="Times New Roman" panose="02020603050405020304" pitchFamily="18" charset="0"/>
              </a:rPr>
              <a:t>Savepoint</a:t>
            </a:r>
            <a:r>
              <a:rPr lang="en-US" altLang="en-US" sz="2000" dirty="0">
                <a:solidFill>
                  <a:srgbClr val="C00000"/>
                </a:solidFill>
                <a:latin typeface="Times New Roman" panose="02020603050405020304" pitchFamily="18" charset="0"/>
                <a:cs typeface="Times New Roman" panose="02020603050405020304" pitchFamily="18" charset="0"/>
              </a:rPr>
              <a:t> A; </a:t>
            </a:r>
          </a:p>
          <a:p>
            <a:pPr algn="just"/>
            <a:endParaRPr lang="en-IN" sz="20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 xmlns:a16="http://schemas.microsoft.com/office/drawing/2014/main" id="{873FC6FC-ADE1-4E48-B99C-9DA425F5C4D4}"/>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433C0735-FDBB-44E1-9AFA-A67E5F9C089B}"/>
              </a:ext>
            </a:extLst>
          </p:cNvPr>
          <p:cNvPicPr/>
          <p:nvPr/>
        </p:nvPicPr>
        <p:blipFill rotWithShape="1">
          <a:blip r:embed="rId2">
            <a:extLst>
              <a:ext uri="{28A0092B-C50C-407E-A947-70E740481C1C}">
                <a14:useLocalDpi xmlns:a14="http://schemas.microsoft.com/office/drawing/2010/main" val="0"/>
              </a:ext>
            </a:extLst>
          </a:blip>
          <a:srcRect t="28522" r="8265" b="13267"/>
          <a:stretch/>
        </p:blipFill>
        <p:spPr>
          <a:xfrm>
            <a:off x="838200" y="2665378"/>
            <a:ext cx="5257800" cy="2645924"/>
          </a:xfrm>
          <a:prstGeom prst="rect">
            <a:avLst/>
          </a:prstGeom>
        </p:spPr>
      </p:pic>
      <p:pic>
        <p:nvPicPr>
          <p:cNvPr id="7" name="Picture 6">
            <a:extLst>
              <a:ext uri="{FF2B5EF4-FFF2-40B4-BE49-F238E27FC236}">
                <a16:creationId xmlns="" xmlns:a16="http://schemas.microsoft.com/office/drawing/2014/main" id="{C560883F-4CD1-4287-A897-063A166B245B}"/>
              </a:ext>
            </a:extLst>
          </p:cNvPr>
          <p:cNvPicPr/>
          <p:nvPr/>
        </p:nvPicPr>
        <p:blipFill rotWithShape="1">
          <a:blip r:embed="rId3">
            <a:extLst>
              <a:ext uri="{28A0092B-C50C-407E-A947-70E740481C1C}">
                <a14:useLocalDpi xmlns:a14="http://schemas.microsoft.com/office/drawing/2010/main" val="0"/>
              </a:ext>
            </a:extLst>
          </a:blip>
          <a:srcRect t="21896" r="12774" b="4577"/>
          <a:stretch/>
        </p:blipFill>
        <p:spPr>
          <a:xfrm>
            <a:off x="6096000" y="1371599"/>
            <a:ext cx="4999355" cy="2354094"/>
          </a:xfrm>
          <a:prstGeom prst="rect">
            <a:avLst/>
          </a:prstGeom>
        </p:spPr>
      </p:pic>
      <p:pic>
        <p:nvPicPr>
          <p:cNvPr id="8" name="Picture 7">
            <a:extLst>
              <a:ext uri="{FF2B5EF4-FFF2-40B4-BE49-F238E27FC236}">
                <a16:creationId xmlns="" xmlns:a16="http://schemas.microsoft.com/office/drawing/2014/main" id="{BB0EC4B3-675B-4FAF-A5FA-87FFB04D71C4}"/>
              </a:ext>
            </a:extLst>
          </p:cNvPr>
          <p:cNvPicPr/>
          <p:nvPr/>
        </p:nvPicPr>
        <p:blipFill rotWithShape="1">
          <a:blip r:embed="rId4">
            <a:extLst>
              <a:ext uri="{28A0092B-C50C-407E-A947-70E740481C1C}">
                <a14:useLocalDpi xmlns:a14="http://schemas.microsoft.com/office/drawing/2010/main" val="0"/>
              </a:ext>
            </a:extLst>
          </a:blip>
          <a:srcRect t="19688" r="8265" b="7670"/>
          <a:stretch/>
        </p:blipFill>
        <p:spPr>
          <a:xfrm>
            <a:off x="6096000" y="3846950"/>
            <a:ext cx="5257800" cy="2645924"/>
          </a:xfrm>
          <a:prstGeom prst="rect">
            <a:avLst/>
          </a:prstGeom>
        </p:spPr>
      </p:pic>
      <p:sp>
        <p:nvSpPr>
          <p:cNvPr id="4" name="Footer Placeholder 3">
            <a:extLst>
              <a:ext uri="{FF2B5EF4-FFF2-40B4-BE49-F238E27FC236}">
                <a16:creationId xmlns="" xmlns:a16="http://schemas.microsoft.com/office/drawing/2014/main" id="{957C73D2-C544-47B7-84F9-B5F76174507E}"/>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6662764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FFD761-7D77-452A-B1EE-9E8A6B5CC77A}"/>
              </a:ext>
            </a:extLst>
          </p:cNvPr>
          <p:cNvSpPr>
            <a:spLocks noGrp="1"/>
          </p:cNvSpPr>
          <p:nvPr>
            <p:ph type="title"/>
          </p:nvPr>
        </p:nvSpPr>
        <p:spPr>
          <a:xfrm>
            <a:off x="838200" y="365126"/>
            <a:ext cx="10515600" cy="591220"/>
          </a:xfrm>
        </p:spPr>
        <p:txBody>
          <a:bodyPr>
            <a:normAutofit/>
          </a:bodyPr>
          <a:lstStyle/>
          <a:p>
            <a:pPr algn="ctr"/>
            <a:r>
              <a:rPr lang="en-IN" sz="3200" dirty="0">
                <a:latin typeface="Times New Roman" panose="02020603050405020304" pitchFamily="18" charset="0"/>
                <a:cs typeface="Times New Roman" panose="02020603050405020304" pitchFamily="18" charset="0"/>
              </a:rPr>
              <a:t>DCL - </a:t>
            </a:r>
            <a:r>
              <a:rPr lang="en-IN" sz="3200" i="0" dirty="0">
                <a:effectLst/>
                <a:latin typeface="Times New Roman" panose="02020603050405020304" pitchFamily="18" charset="0"/>
                <a:cs typeface="Times New Roman" panose="02020603050405020304" pitchFamily="18" charset="0"/>
              </a:rPr>
              <a:t>Data Control Language</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6464545-6941-4AE7-AD44-AEC94474A454}"/>
              </a:ext>
            </a:extLst>
          </p:cNvPr>
          <p:cNvSpPr>
            <a:spLocks noGrp="1"/>
          </p:cNvSpPr>
          <p:nvPr>
            <p:ph idx="1"/>
          </p:nvPr>
        </p:nvSpPr>
        <p:spPr>
          <a:xfrm>
            <a:off x="838200" y="956346"/>
            <a:ext cx="10515600" cy="5220617"/>
          </a:xfrm>
        </p:spPr>
        <p:txBody>
          <a:bodyPr>
            <a:normAutofit/>
          </a:bodyPr>
          <a:lstStyle/>
          <a:p>
            <a:pPr algn="just"/>
            <a:r>
              <a:rPr lang="en-US" sz="2000" b="1" i="0" dirty="0">
                <a:effectLst/>
                <a:latin typeface="Times New Roman" panose="02020603050405020304" pitchFamily="18" charset="0"/>
                <a:cs typeface="Times New Roman" panose="02020603050405020304" pitchFamily="18" charset="0"/>
              </a:rPr>
              <a:t>DCL</a:t>
            </a:r>
            <a:r>
              <a:rPr lang="en-US" sz="2000" b="0" i="0" dirty="0">
                <a:effectLst/>
                <a:latin typeface="Times New Roman" panose="02020603050405020304" pitchFamily="18" charset="0"/>
                <a:cs typeface="Times New Roman" panose="02020603050405020304" pitchFamily="18" charset="0"/>
              </a:rPr>
              <a:t> stands for </a:t>
            </a:r>
            <a:r>
              <a:rPr lang="en-US" sz="2000" b="1" i="0" dirty="0">
                <a:effectLst/>
                <a:latin typeface="Times New Roman" panose="02020603050405020304" pitchFamily="18" charset="0"/>
                <a:cs typeface="Times New Roman" panose="02020603050405020304" pitchFamily="18" charset="0"/>
              </a:rPr>
              <a:t>Data Control Language</a:t>
            </a:r>
            <a:r>
              <a:rPr lang="en-US" sz="2000" b="0" i="0" dirty="0">
                <a:effectLst/>
                <a:latin typeface="Times New Roman" panose="02020603050405020304" pitchFamily="18" charset="0"/>
                <a:cs typeface="Times New Roman" panose="02020603050405020304" pitchFamily="18" charset="0"/>
              </a:rPr>
              <a:t> in Structured Query Language (SQL). As the name suggests these commands are used to control privilege in the database. </a:t>
            </a:r>
          </a:p>
          <a:p>
            <a:pPr algn="just"/>
            <a:endParaRPr lang="en-US" sz="2000" b="0" i="0" dirty="0">
              <a:effectLst/>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The privileges (Right to access the data) are required for performing all the database operations like creating tables, views, or sequences.</a:t>
            </a:r>
          </a:p>
          <a:p>
            <a:pPr algn="just"/>
            <a:endParaRPr lang="en-US" sz="2000" dirty="0">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DCL command is a statement that is used to perform the work related to the rights, permissions, and other control of the database system.</a:t>
            </a:r>
          </a:p>
          <a:p>
            <a:pPr algn="l" fontAlgn="base"/>
            <a:endParaRPr lang="en-US" sz="2000" dirty="0">
              <a:latin typeface="Times New Roman" panose="02020603050405020304" pitchFamily="18" charset="0"/>
              <a:cs typeface="Times New Roman" panose="02020603050405020304" pitchFamily="18" charset="0"/>
            </a:endParaRPr>
          </a:p>
          <a:p>
            <a:pPr marL="0" indent="0" algn="l" fontAlgn="base">
              <a:buNone/>
            </a:pPr>
            <a:r>
              <a:rPr lang="en-US" sz="2000" dirty="0">
                <a:latin typeface="Times New Roman" panose="02020603050405020304" pitchFamily="18" charset="0"/>
                <a:cs typeface="Times New Roman" panose="02020603050405020304" pitchFamily="18" charset="0"/>
              </a:rPr>
              <a:t>There are two types of Privileges in database</a:t>
            </a:r>
          </a:p>
          <a:p>
            <a:pPr lvl="1" fontAlgn="base"/>
            <a:r>
              <a:rPr lang="en-US" sz="1800" dirty="0">
                <a:latin typeface="Times New Roman" panose="02020603050405020304" pitchFamily="18" charset="0"/>
                <a:cs typeface="Times New Roman" panose="02020603050405020304" pitchFamily="18" charset="0"/>
              </a:rPr>
              <a:t>System Privilege</a:t>
            </a:r>
          </a:p>
          <a:p>
            <a:pPr lvl="1" fontAlgn="base"/>
            <a:r>
              <a:rPr lang="en-US" sz="1800" dirty="0">
                <a:latin typeface="Times New Roman" panose="02020603050405020304" pitchFamily="18" charset="0"/>
                <a:cs typeface="Times New Roman" panose="02020603050405020304" pitchFamily="18" charset="0"/>
              </a:rPr>
              <a:t>Object Privilege</a:t>
            </a:r>
          </a:p>
          <a:p>
            <a:pPr algn="just"/>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 xmlns:a16="http://schemas.microsoft.com/office/drawing/2014/main" id="{59814373-B9DD-4993-A4AD-AFA7BCEDFCA5}"/>
              </a:ext>
            </a:extLst>
          </p:cNvPr>
          <p:cNvSpPr>
            <a:spLocks noGrp="1"/>
          </p:cNvSpPr>
          <p:nvPr>
            <p:ph type="ftr" sz="quarter" idx="11"/>
          </p:nvPr>
        </p:nvSpPr>
        <p:spPr/>
        <p:txBody>
          <a:bodyPr/>
          <a:lstStyle/>
          <a:p>
            <a:r>
              <a:rPr lang="en-IN" smtClean="0"/>
              <a:t>SRM SOC NWC DBMS Unit 1</a:t>
            </a:r>
            <a:endParaRPr lang="en-IN"/>
          </a:p>
        </p:txBody>
      </p:sp>
    </p:spTree>
    <p:extLst>
      <p:ext uri="{BB962C8B-B14F-4D97-AF65-F5344CB8AC3E}">
        <p14:creationId xmlns:p14="http://schemas.microsoft.com/office/powerpoint/2010/main" val="3933001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4527</TotalTime>
  <Words>7213</Words>
  <Application>Microsoft Office PowerPoint</Application>
  <PresentationFormat>Widescreen</PresentationFormat>
  <Paragraphs>982</Paragraphs>
  <Slides>101</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101</vt:i4>
      </vt:variant>
    </vt:vector>
  </HeadingPairs>
  <TitlesOfParts>
    <vt:vector size="115" baseType="lpstr">
      <vt:lpstr>Arial</vt:lpstr>
      <vt:lpstr>Calibri</vt:lpstr>
      <vt:lpstr>Calibri Light</vt:lpstr>
      <vt:lpstr>Cambria</vt:lpstr>
      <vt:lpstr>Consolas</vt:lpstr>
      <vt:lpstr>fira code</vt:lpstr>
      <vt:lpstr>Helvetica Neue</vt:lpstr>
      <vt:lpstr>Monotype Sorts</vt:lpstr>
      <vt:lpstr>Segoe UI</vt:lpstr>
      <vt:lpstr>Source Sans Pro</vt:lpstr>
      <vt:lpstr>Times New Roman</vt:lpstr>
      <vt:lpstr>urw-din</vt:lpstr>
      <vt:lpstr>Verdana</vt:lpstr>
      <vt:lpstr>Office Theme</vt:lpstr>
      <vt:lpstr>DBMS                          Introduction</vt:lpstr>
      <vt:lpstr>PowerPoint Presentation</vt:lpstr>
      <vt:lpstr>PowerPoint Presentation</vt:lpstr>
      <vt:lpstr>DBMS – Data Base Management System</vt:lpstr>
      <vt:lpstr>Database-System Applications</vt:lpstr>
      <vt:lpstr>Purpose of Database Systems </vt:lpstr>
      <vt:lpstr>PowerPoint Presentation</vt:lpstr>
      <vt:lpstr>PowerPoint Presentation</vt:lpstr>
      <vt:lpstr>Levels of Data Abstraction</vt:lpstr>
      <vt:lpstr>Instances and Schemas</vt:lpstr>
      <vt:lpstr>Data Models</vt:lpstr>
      <vt:lpstr>PowerPoint Presentation</vt:lpstr>
      <vt:lpstr>Relational Model</vt:lpstr>
      <vt:lpstr>Entity-Relationship Model</vt:lpstr>
      <vt:lpstr>Database Languages</vt:lpstr>
      <vt:lpstr>Database Languages</vt:lpstr>
      <vt:lpstr>PowerPoint Presentation</vt:lpstr>
      <vt:lpstr>PowerPoint Presentation</vt:lpstr>
      <vt:lpstr>Data-Definition Language</vt:lpstr>
      <vt:lpstr>PowerPoint Presentation</vt:lpstr>
      <vt:lpstr>CREATING DATABASE TABLE</vt:lpstr>
      <vt:lpstr>PowerPoint Presentation</vt:lpstr>
      <vt:lpstr>PowerPoint Presentation</vt:lpstr>
      <vt:lpstr>PowerPoint Presentation</vt:lpstr>
      <vt:lpstr>PowerPoint Presentation</vt:lpstr>
      <vt:lpstr>Data Manipulation Language</vt:lpstr>
      <vt:lpstr>PowerPoint Presentation</vt:lpstr>
      <vt:lpstr>PowerPoint Presentation</vt:lpstr>
      <vt:lpstr>Data-Manipulation Language (DML) </vt:lpstr>
      <vt:lpstr>Database Architecture</vt:lpstr>
      <vt:lpstr>Database Users</vt:lpstr>
      <vt:lpstr>Database Administrator</vt:lpstr>
      <vt:lpstr>Transaction Management</vt:lpstr>
      <vt:lpstr>Storage Manager</vt:lpstr>
      <vt:lpstr>PowerPoint Presentation</vt:lpstr>
      <vt:lpstr>Evolution of Data Models</vt:lpstr>
      <vt:lpstr>PowerPoint Presentation</vt:lpstr>
      <vt:lpstr>Relational Model</vt:lpstr>
      <vt:lpstr>A Sample Relational Database</vt:lpstr>
      <vt:lpstr>DATABASE LANGUAGES</vt:lpstr>
      <vt:lpstr>Data Definition Language (DDL)</vt:lpstr>
      <vt:lpstr>Data Manipulation Language (DML)</vt:lpstr>
      <vt:lpstr>SQL</vt:lpstr>
      <vt:lpstr>PowerPoint Presentation</vt:lpstr>
      <vt:lpstr>DML Commands</vt:lpstr>
      <vt:lpstr>UNION Operator </vt:lpstr>
      <vt:lpstr>PowerPoint Presentation</vt:lpstr>
      <vt:lpstr>INTERSECT Operator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following tables</vt:lpstr>
      <vt:lpstr>PowerPoint Presentation</vt:lpstr>
      <vt:lpstr>PowerPoint Presentation</vt:lpstr>
      <vt:lpstr>PowerPoint Presentation</vt:lpstr>
      <vt:lpstr>PowerPoint Presentation</vt:lpstr>
      <vt:lpstr>Distinct</vt:lpstr>
      <vt:lpstr>Not Operator</vt:lpstr>
      <vt:lpstr>NULL Value </vt:lpstr>
      <vt:lpstr>PowerPoint Presentation</vt:lpstr>
      <vt:lpstr>Update </vt:lpstr>
      <vt:lpstr>TOP, LIMIT or ROWNUM Clause </vt:lpstr>
      <vt:lpstr>MIN() and MAX() Functions </vt:lpstr>
      <vt:lpstr>MAX() Functions</vt:lpstr>
      <vt:lpstr>COUNT(), AVG() and SUM() Functions </vt:lpstr>
      <vt:lpstr>PowerPoint Presentation</vt:lpstr>
      <vt:lpstr>BETWEEN Operator </vt:lpstr>
      <vt:lpstr>NOT BETWEEN Operator</vt:lpstr>
      <vt:lpstr>LIKE Operator </vt:lpstr>
      <vt:lpstr>LIKE Operator</vt:lpstr>
      <vt:lpstr>Aliases  </vt:lpstr>
      <vt:lpstr>Alias for Tables </vt:lpstr>
      <vt:lpstr>CASE Statement </vt:lpstr>
      <vt:lpstr>CASE Statement</vt:lpstr>
      <vt:lpstr>DELETE Statement </vt:lpstr>
      <vt:lpstr>Delete All Records </vt:lpstr>
      <vt:lpstr>Different Types of SQL JOINs </vt:lpstr>
      <vt:lpstr>JOIN </vt:lpstr>
      <vt:lpstr>LEFT JOIN </vt:lpstr>
      <vt:lpstr>RIGHT JOIN </vt:lpstr>
      <vt:lpstr> FULL OUTER JOIN </vt:lpstr>
      <vt:lpstr>PowerPoint Presentation</vt:lpstr>
      <vt:lpstr>PowerPoint Presentation</vt:lpstr>
      <vt:lpstr>Query???</vt:lpstr>
      <vt:lpstr>PowerPoint Presentation</vt:lpstr>
      <vt:lpstr>This is an example for Right join??? T/F</vt:lpstr>
      <vt:lpstr>This is an example for Right join??? T/F</vt:lpstr>
      <vt:lpstr>Give the query for this output?? </vt:lpstr>
      <vt:lpstr>SELF JOINS</vt:lpstr>
      <vt:lpstr>TCL -Transaction Control Languages</vt:lpstr>
      <vt:lpstr>COMMIT</vt:lpstr>
      <vt:lpstr>ROLLBACK</vt:lpstr>
      <vt:lpstr> SAVEPOINT </vt:lpstr>
      <vt:lpstr>DCL - Data Control Language</vt:lpstr>
      <vt:lpstr>Commands in DCL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Introduction</dc:title>
  <dc:creator>Ida Seraphim</dc:creator>
  <cp:lastModifiedBy>Dell</cp:lastModifiedBy>
  <cp:revision>230</cp:revision>
  <dcterms:created xsi:type="dcterms:W3CDTF">2021-01-20T03:47:46Z</dcterms:created>
  <dcterms:modified xsi:type="dcterms:W3CDTF">2024-02-03T09:07:00Z</dcterms:modified>
</cp:coreProperties>
</file>